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8" r:id="rId1"/>
  </p:sldMasterIdLst>
  <p:notesMasterIdLst>
    <p:notesMasterId r:id="rId22"/>
  </p:notesMasterIdLst>
  <p:sldIdLst>
    <p:sldId id="316" r:id="rId2"/>
    <p:sldId id="315" r:id="rId3"/>
    <p:sldId id="292" r:id="rId4"/>
    <p:sldId id="319" r:id="rId5"/>
    <p:sldId id="294" r:id="rId6"/>
    <p:sldId id="317" r:id="rId7"/>
    <p:sldId id="259" r:id="rId8"/>
    <p:sldId id="274" r:id="rId9"/>
    <p:sldId id="302" r:id="rId10"/>
    <p:sldId id="313" r:id="rId11"/>
    <p:sldId id="276" r:id="rId12"/>
    <p:sldId id="312" r:id="rId13"/>
    <p:sldId id="310" r:id="rId14"/>
    <p:sldId id="311" r:id="rId15"/>
    <p:sldId id="282" r:id="rId16"/>
    <p:sldId id="285" r:id="rId17"/>
    <p:sldId id="286" r:id="rId18"/>
    <p:sldId id="297" r:id="rId19"/>
    <p:sldId id="318" r:id="rId20"/>
    <p:sldId id="301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250" autoAdjust="0"/>
    <p:restoredTop sz="94713" autoAdjust="0"/>
  </p:normalViewPr>
  <p:slideViewPr>
    <p:cSldViewPr>
      <p:cViewPr varScale="1">
        <p:scale>
          <a:sx n="68" d="100"/>
          <a:sy n="68" d="100"/>
        </p:scale>
        <p:origin x="15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5F506F-EE60-4443-BBF3-9DA11E74310B}" type="doc">
      <dgm:prSet loTypeId="urn:microsoft.com/office/officeart/2005/8/layout/vProcess5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531D9B-D7D5-4ECD-8030-0DBD7B5070FE}">
      <dgm:prSet/>
      <dgm:spPr/>
      <dgm:t>
        <a:bodyPr/>
        <a:lstStyle/>
        <a:p>
          <a:r>
            <a:rPr lang="ru-RU" dirty="0"/>
            <a:t>ОТВЕТСТВЕННОСТЬ, УСТАНОВЛЕННАЯ КОДЕКСОМ О НАРУШЕНИИ</a:t>
          </a:r>
        </a:p>
      </dgm:t>
    </dgm:pt>
    <dgm:pt modelId="{269847E9-8D86-4D4D-A7C4-9163AC3BC085}" type="parTrans" cxnId="{1E95B40B-33CC-497C-A6F0-2DDFCFBD1BAD}">
      <dgm:prSet/>
      <dgm:spPr/>
      <dgm:t>
        <a:bodyPr/>
        <a:lstStyle/>
        <a:p>
          <a:endParaRPr lang="ru-RU"/>
        </a:p>
      </dgm:t>
    </dgm:pt>
    <dgm:pt modelId="{DED775C7-2A8D-4BFE-8D41-FF12B3DA1FA2}" type="sibTrans" cxnId="{1E95B40B-33CC-497C-A6F0-2DDFCFBD1BAD}">
      <dgm:prSet/>
      <dgm:spPr/>
      <dgm:t>
        <a:bodyPr/>
        <a:lstStyle/>
        <a:p>
          <a:endParaRPr lang="ru-RU"/>
        </a:p>
      </dgm:t>
    </dgm:pt>
    <dgm:pt modelId="{AA94B108-667B-4D4C-B8F1-0DFF0942EFAC}">
      <dgm:prSet/>
      <dgm:spPr/>
      <dgm:t>
        <a:bodyPr/>
        <a:lstStyle/>
        <a:p>
          <a:r>
            <a:rPr lang="ru-RU"/>
            <a:t>ОТВЕТСТВЕННОСТЬ, УСТАНОВЛЕННАЯ КОДЕКСОМ О ПРОСТУПКАХ</a:t>
          </a:r>
        </a:p>
      </dgm:t>
    </dgm:pt>
    <dgm:pt modelId="{C520AB34-6793-4501-B4C4-59956FD19758}" type="parTrans" cxnId="{B8CD50C7-1700-42C0-AEF7-D9CE8438AC35}">
      <dgm:prSet/>
      <dgm:spPr/>
      <dgm:t>
        <a:bodyPr/>
        <a:lstStyle/>
        <a:p>
          <a:endParaRPr lang="ru-RU"/>
        </a:p>
      </dgm:t>
    </dgm:pt>
    <dgm:pt modelId="{E13BD182-5165-4D07-88B9-AC1628AF94F7}" type="sibTrans" cxnId="{B8CD50C7-1700-42C0-AEF7-D9CE8438AC35}">
      <dgm:prSet/>
      <dgm:spPr/>
      <dgm:t>
        <a:bodyPr/>
        <a:lstStyle/>
        <a:p>
          <a:endParaRPr lang="ru-RU"/>
        </a:p>
      </dgm:t>
    </dgm:pt>
    <dgm:pt modelId="{3059DB04-DBA4-42F5-95CF-9779F60B67DA}">
      <dgm:prSet/>
      <dgm:spPr/>
      <dgm:t>
        <a:bodyPr/>
        <a:lstStyle/>
        <a:p>
          <a:r>
            <a:rPr lang="ru-RU" dirty="0"/>
            <a:t>УГОЛОВНАЯ ОТВЕТСТВЕННОСТЬ</a:t>
          </a:r>
        </a:p>
      </dgm:t>
    </dgm:pt>
    <dgm:pt modelId="{7582AB9F-EB98-40D2-B794-4B4C8A1DFB39}" type="parTrans" cxnId="{79751D60-A3D5-4AEA-B1FF-EC52131A83A7}">
      <dgm:prSet/>
      <dgm:spPr/>
      <dgm:t>
        <a:bodyPr/>
        <a:lstStyle/>
        <a:p>
          <a:endParaRPr lang="ru-RU"/>
        </a:p>
      </dgm:t>
    </dgm:pt>
    <dgm:pt modelId="{E51E679A-3B34-42B2-8C63-937FA7E7E498}" type="sibTrans" cxnId="{79751D60-A3D5-4AEA-B1FF-EC52131A83A7}">
      <dgm:prSet/>
      <dgm:spPr/>
      <dgm:t>
        <a:bodyPr/>
        <a:lstStyle/>
        <a:p>
          <a:endParaRPr lang="ru-RU"/>
        </a:p>
      </dgm:t>
    </dgm:pt>
    <dgm:pt modelId="{0BB3D048-3DC7-4E29-8044-97B7B5BDC8C2}" type="pres">
      <dgm:prSet presAssocID="{A25F506F-EE60-4443-BBF3-9DA11E74310B}" presName="outerComposite" presStyleCnt="0">
        <dgm:presLayoutVars>
          <dgm:chMax val="5"/>
          <dgm:dir/>
          <dgm:resizeHandles val="exact"/>
        </dgm:presLayoutVars>
      </dgm:prSet>
      <dgm:spPr/>
    </dgm:pt>
    <dgm:pt modelId="{AD1B41ED-A54D-4961-878B-A143E285AA5A}" type="pres">
      <dgm:prSet presAssocID="{A25F506F-EE60-4443-BBF3-9DA11E74310B}" presName="dummyMaxCanvas" presStyleCnt="0">
        <dgm:presLayoutVars/>
      </dgm:prSet>
      <dgm:spPr/>
    </dgm:pt>
    <dgm:pt modelId="{2BD197EA-1281-4230-88AC-AE41C7407C0F}" type="pres">
      <dgm:prSet presAssocID="{A25F506F-EE60-4443-BBF3-9DA11E74310B}" presName="ThreeNodes_1" presStyleLbl="node1" presStyleIdx="0" presStyleCnt="3">
        <dgm:presLayoutVars>
          <dgm:bulletEnabled val="1"/>
        </dgm:presLayoutVars>
      </dgm:prSet>
      <dgm:spPr/>
    </dgm:pt>
    <dgm:pt modelId="{A4165025-9E60-4AB2-9E32-77FB98EA655F}" type="pres">
      <dgm:prSet presAssocID="{A25F506F-EE60-4443-BBF3-9DA11E74310B}" presName="ThreeNodes_2" presStyleLbl="node1" presStyleIdx="1" presStyleCnt="3">
        <dgm:presLayoutVars>
          <dgm:bulletEnabled val="1"/>
        </dgm:presLayoutVars>
      </dgm:prSet>
      <dgm:spPr/>
    </dgm:pt>
    <dgm:pt modelId="{A090FC77-3E03-4571-87DF-A3793F14FC01}" type="pres">
      <dgm:prSet presAssocID="{A25F506F-EE60-4443-BBF3-9DA11E74310B}" presName="ThreeNodes_3" presStyleLbl="node1" presStyleIdx="2" presStyleCnt="3">
        <dgm:presLayoutVars>
          <dgm:bulletEnabled val="1"/>
        </dgm:presLayoutVars>
      </dgm:prSet>
      <dgm:spPr/>
    </dgm:pt>
    <dgm:pt modelId="{99DC0AB7-4ACA-4552-A003-EF151751D60D}" type="pres">
      <dgm:prSet presAssocID="{A25F506F-EE60-4443-BBF3-9DA11E74310B}" presName="ThreeConn_1-2" presStyleLbl="fgAccFollowNode1" presStyleIdx="0" presStyleCnt="2">
        <dgm:presLayoutVars>
          <dgm:bulletEnabled val="1"/>
        </dgm:presLayoutVars>
      </dgm:prSet>
      <dgm:spPr/>
    </dgm:pt>
    <dgm:pt modelId="{37B00A34-029A-4C53-9A5F-E622C19878E0}" type="pres">
      <dgm:prSet presAssocID="{A25F506F-EE60-4443-BBF3-9DA11E74310B}" presName="ThreeConn_2-3" presStyleLbl="fgAccFollowNode1" presStyleIdx="1" presStyleCnt="2">
        <dgm:presLayoutVars>
          <dgm:bulletEnabled val="1"/>
        </dgm:presLayoutVars>
      </dgm:prSet>
      <dgm:spPr/>
    </dgm:pt>
    <dgm:pt modelId="{8C0EC057-590E-47DD-BF4B-41AABA692009}" type="pres">
      <dgm:prSet presAssocID="{A25F506F-EE60-4443-BBF3-9DA11E74310B}" presName="ThreeNodes_1_text" presStyleLbl="node1" presStyleIdx="2" presStyleCnt="3">
        <dgm:presLayoutVars>
          <dgm:bulletEnabled val="1"/>
        </dgm:presLayoutVars>
      </dgm:prSet>
      <dgm:spPr/>
    </dgm:pt>
    <dgm:pt modelId="{4BF2F65E-6BC2-4CC9-B9BA-4E661AB6662C}" type="pres">
      <dgm:prSet presAssocID="{A25F506F-EE60-4443-BBF3-9DA11E74310B}" presName="ThreeNodes_2_text" presStyleLbl="node1" presStyleIdx="2" presStyleCnt="3">
        <dgm:presLayoutVars>
          <dgm:bulletEnabled val="1"/>
        </dgm:presLayoutVars>
      </dgm:prSet>
      <dgm:spPr/>
    </dgm:pt>
    <dgm:pt modelId="{49071500-A4C4-4A18-94CE-031FE8EE3700}" type="pres">
      <dgm:prSet presAssocID="{A25F506F-EE60-4443-BBF3-9DA11E74310B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2308F103-6E15-4F1C-9EDD-6A0884393746}" type="presOf" srcId="{E13BD182-5165-4D07-88B9-AC1628AF94F7}" destId="{37B00A34-029A-4C53-9A5F-E622C19878E0}" srcOrd="0" destOrd="0" presId="urn:microsoft.com/office/officeart/2005/8/layout/vProcess5"/>
    <dgm:cxn modelId="{1E95B40B-33CC-497C-A6F0-2DDFCFBD1BAD}" srcId="{A25F506F-EE60-4443-BBF3-9DA11E74310B}" destId="{0D531D9B-D7D5-4ECD-8030-0DBD7B5070FE}" srcOrd="0" destOrd="0" parTransId="{269847E9-8D86-4D4D-A7C4-9163AC3BC085}" sibTransId="{DED775C7-2A8D-4BFE-8D41-FF12B3DA1FA2}"/>
    <dgm:cxn modelId="{8EB90A39-BC6C-4EA8-B738-731D8D7751C9}" type="presOf" srcId="{0D531D9B-D7D5-4ECD-8030-0DBD7B5070FE}" destId="{8C0EC057-590E-47DD-BF4B-41AABA692009}" srcOrd="1" destOrd="0" presId="urn:microsoft.com/office/officeart/2005/8/layout/vProcess5"/>
    <dgm:cxn modelId="{AE5AF53B-1CFE-432F-874C-A0C0A149BA44}" type="presOf" srcId="{3059DB04-DBA4-42F5-95CF-9779F60B67DA}" destId="{49071500-A4C4-4A18-94CE-031FE8EE3700}" srcOrd="1" destOrd="0" presId="urn:microsoft.com/office/officeart/2005/8/layout/vProcess5"/>
    <dgm:cxn modelId="{79751D60-A3D5-4AEA-B1FF-EC52131A83A7}" srcId="{A25F506F-EE60-4443-BBF3-9DA11E74310B}" destId="{3059DB04-DBA4-42F5-95CF-9779F60B67DA}" srcOrd="2" destOrd="0" parTransId="{7582AB9F-EB98-40D2-B794-4B4C8A1DFB39}" sibTransId="{E51E679A-3B34-42B2-8C63-937FA7E7E498}"/>
    <dgm:cxn modelId="{3D8B5348-3264-4EA1-82F1-9413B004735F}" type="presOf" srcId="{0D531D9B-D7D5-4ECD-8030-0DBD7B5070FE}" destId="{2BD197EA-1281-4230-88AC-AE41C7407C0F}" srcOrd="0" destOrd="0" presId="urn:microsoft.com/office/officeart/2005/8/layout/vProcess5"/>
    <dgm:cxn modelId="{5918F248-E80D-4C6F-AE5A-4EE2DCD4A52D}" type="presOf" srcId="{DED775C7-2A8D-4BFE-8D41-FF12B3DA1FA2}" destId="{99DC0AB7-4ACA-4552-A003-EF151751D60D}" srcOrd="0" destOrd="0" presId="urn:microsoft.com/office/officeart/2005/8/layout/vProcess5"/>
    <dgm:cxn modelId="{58892387-CFE6-4D00-B382-5E5128DDB124}" type="presOf" srcId="{3059DB04-DBA4-42F5-95CF-9779F60B67DA}" destId="{A090FC77-3E03-4571-87DF-A3793F14FC01}" srcOrd="0" destOrd="0" presId="urn:microsoft.com/office/officeart/2005/8/layout/vProcess5"/>
    <dgm:cxn modelId="{B8CD50C7-1700-42C0-AEF7-D9CE8438AC35}" srcId="{A25F506F-EE60-4443-BBF3-9DA11E74310B}" destId="{AA94B108-667B-4D4C-B8F1-0DFF0942EFAC}" srcOrd="1" destOrd="0" parTransId="{C520AB34-6793-4501-B4C4-59956FD19758}" sibTransId="{E13BD182-5165-4D07-88B9-AC1628AF94F7}"/>
    <dgm:cxn modelId="{FD0DA4D5-C648-452D-A99B-E25F7B9D29F9}" type="presOf" srcId="{A25F506F-EE60-4443-BBF3-9DA11E74310B}" destId="{0BB3D048-3DC7-4E29-8044-97B7B5BDC8C2}" srcOrd="0" destOrd="0" presId="urn:microsoft.com/office/officeart/2005/8/layout/vProcess5"/>
    <dgm:cxn modelId="{A1C5A0E9-4227-464A-A396-FE960AF61DA5}" type="presOf" srcId="{AA94B108-667B-4D4C-B8F1-0DFF0942EFAC}" destId="{4BF2F65E-6BC2-4CC9-B9BA-4E661AB6662C}" srcOrd="1" destOrd="0" presId="urn:microsoft.com/office/officeart/2005/8/layout/vProcess5"/>
    <dgm:cxn modelId="{298937EA-E9EA-4D67-B3AA-B7C4CF118322}" type="presOf" srcId="{AA94B108-667B-4D4C-B8F1-0DFF0942EFAC}" destId="{A4165025-9E60-4AB2-9E32-77FB98EA655F}" srcOrd="0" destOrd="0" presId="urn:microsoft.com/office/officeart/2005/8/layout/vProcess5"/>
    <dgm:cxn modelId="{B63424CF-73BB-40E0-B9F1-705AC1E2CAA5}" type="presParOf" srcId="{0BB3D048-3DC7-4E29-8044-97B7B5BDC8C2}" destId="{AD1B41ED-A54D-4961-878B-A143E285AA5A}" srcOrd="0" destOrd="0" presId="urn:microsoft.com/office/officeart/2005/8/layout/vProcess5"/>
    <dgm:cxn modelId="{26459E0C-6C71-4DAB-AD8C-BA71758615F9}" type="presParOf" srcId="{0BB3D048-3DC7-4E29-8044-97B7B5BDC8C2}" destId="{2BD197EA-1281-4230-88AC-AE41C7407C0F}" srcOrd="1" destOrd="0" presId="urn:microsoft.com/office/officeart/2005/8/layout/vProcess5"/>
    <dgm:cxn modelId="{0DD31472-30FB-423A-8B3C-5D64E703BE86}" type="presParOf" srcId="{0BB3D048-3DC7-4E29-8044-97B7B5BDC8C2}" destId="{A4165025-9E60-4AB2-9E32-77FB98EA655F}" srcOrd="2" destOrd="0" presId="urn:microsoft.com/office/officeart/2005/8/layout/vProcess5"/>
    <dgm:cxn modelId="{B1581013-9997-422F-A9BD-B446E3543D83}" type="presParOf" srcId="{0BB3D048-3DC7-4E29-8044-97B7B5BDC8C2}" destId="{A090FC77-3E03-4571-87DF-A3793F14FC01}" srcOrd="3" destOrd="0" presId="urn:microsoft.com/office/officeart/2005/8/layout/vProcess5"/>
    <dgm:cxn modelId="{602BDC44-543F-485B-BACB-D8A77FCA3F7C}" type="presParOf" srcId="{0BB3D048-3DC7-4E29-8044-97B7B5BDC8C2}" destId="{99DC0AB7-4ACA-4552-A003-EF151751D60D}" srcOrd="4" destOrd="0" presId="urn:microsoft.com/office/officeart/2005/8/layout/vProcess5"/>
    <dgm:cxn modelId="{4FD714F5-D390-4818-A339-1CD749E9901E}" type="presParOf" srcId="{0BB3D048-3DC7-4E29-8044-97B7B5BDC8C2}" destId="{37B00A34-029A-4C53-9A5F-E622C19878E0}" srcOrd="5" destOrd="0" presId="urn:microsoft.com/office/officeart/2005/8/layout/vProcess5"/>
    <dgm:cxn modelId="{930246F0-2897-4F18-AE56-D5F0A91D0398}" type="presParOf" srcId="{0BB3D048-3DC7-4E29-8044-97B7B5BDC8C2}" destId="{8C0EC057-590E-47DD-BF4B-41AABA692009}" srcOrd="6" destOrd="0" presId="urn:microsoft.com/office/officeart/2005/8/layout/vProcess5"/>
    <dgm:cxn modelId="{24D9D981-2354-4021-BC82-2C1165C02BC1}" type="presParOf" srcId="{0BB3D048-3DC7-4E29-8044-97B7B5BDC8C2}" destId="{4BF2F65E-6BC2-4CC9-B9BA-4E661AB6662C}" srcOrd="7" destOrd="0" presId="urn:microsoft.com/office/officeart/2005/8/layout/vProcess5"/>
    <dgm:cxn modelId="{3C2592E8-C0D0-49AD-B48E-5FCF51BC46BA}" type="presParOf" srcId="{0BB3D048-3DC7-4E29-8044-97B7B5BDC8C2}" destId="{49071500-A4C4-4A18-94CE-031FE8EE370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A72558-176D-4B41-BB18-6365FBDC924D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974503F4-B7AF-496F-9EA5-2DF659374353}">
      <dgm:prSet/>
      <dgm:spPr/>
      <dgm:t>
        <a:bodyPr/>
        <a:lstStyle/>
        <a:p>
          <a:r>
            <a:rPr lang="ru-RU" dirty="0"/>
            <a:t>Объективная сторона ряда правонарушений предполагает не только активные действия, но и бездействие (отказ в предоставлении отпуска для участия в выборах). </a:t>
          </a:r>
        </a:p>
      </dgm:t>
    </dgm:pt>
    <dgm:pt modelId="{8D25AA69-DACB-4753-B6C7-0AA1AFB5A355}" type="parTrans" cxnId="{9975D661-A7D5-4541-B05A-C5C6C28E7AB3}">
      <dgm:prSet/>
      <dgm:spPr/>
      <dgm:t>
        <a:bodyPr/>
        <a:lstStyle/>
        <a:p>
          <a:endParaRPr lang="ru-RU"/>
        </a:p>
      </dgm:t>
    </dgm:pt>
    <dgm:pt modelId="{A0F26C81-AA2D-4ABA-9777-8C013FFD1FAB}" type="sibTrans" cxnId="{9975D661-A7D5-4541-B05A-C5C6C28E7AB3}">
      <dgm:prSet/>
      <dgm:spPr/>
      <dgm:t>
        <a:bodyPr/>
        <a:lstStyle/>
        <a:p>
          <a:endParaRPr lang="ru-RU"/>
        </a:p>
      </dgm:t>
    </dgm:pt>
    <dgm:pt modelId="{B8FA3A11-DCCF-49F9-821E-ED19BE5EB52E}">
      <dgm:prSet/>
      <dgm:spPr/>
      <dgm:t>
        <a:bodyPr/>
        <a:lstStyle/>
        <a:p>
          <a:r>
            <a:rPr lang="ru-RU"/>
            <a:t>Субъективная сторона большинства нарушений состоит в форме умысла, однако ряд составов предусматривает и неосторожное совершение нарушений. </a:t>
          </a:r>
        </a:p>
      </dgm:t>
    </dgm:pt>
    <dgm:pt modelId="{8CD4C4E0-3B2F-46C5-A4AC-30043D4E5CEF}" type="sibTrans" cxnId="{29932B4C-58F7-407A-A25E-046FD5A06844}">
      <dgm:prSet/>
      <dgm:spPr/>
      <dgm:t>
        <a:bodyPr/>
        <a:lstStyle/>
        <a:p>
          <a:endParaRPr lang="ru-RU"/>
        </a:p>
      </dgm:t>
    </dgm:pt>
    <dgm:pt modelId="{8D006E7C-3BC9-4BAC-91F0-B6511292FB87}" type="parTrans" cxnId="{29932B4C-58F7-407A-A25E-046FD5A06844}">
      <dgm:prSet/>
      <dgm:spPr/>
      <dgm:t>
        <a:bodyPr/>
        <a:lstStyle/>
        <a:p>
          <a:endParaRPr lang="ru-RU"/>
        </a:p>
      </dgm:t>
    </dgm:pt>
    <dgm:pt modelId="{B092FC9A-27A1-4B6D-8D8A-0DCAFABDE00E}" type="pres">
      <dgm:prSet presAssocID="{92A72558-176D-4B41-BB18-6365FBDC924D}" presName="compositeShape" presStyleCnt="0">
        <dgm:presLayoutVars>
          <dgm:dir/>
          <dgm:resizeHandles/>
        </dgm:presLayoutVars>
      </dgm:prSet>
      <dgm:spPr/>
    </dgm:pt>
    <dgm:pt modelId="{13C2FDA6-E17F-4AE5-A849-647DD0C89745}" type="pres">
      <dgm:prSet presAssocID="{92A72558-176D-4B41-BB18-6365FBDC924D}" presName="pyramid" presStyleLbl="node1" presStyleIdx="0" presStyleCnt="1"/>
      <dgm:spPr/>
    </dgm:pt>
    <dgm:pt modelId="{201EE74F-B40A-465C-B2D9-4306ACFD9CA4}" type="pres">
      <dgm:prSet presAssocID="{92A72558-176D-4B41-BB18-6365FBDC924D}" presName="theList" presStyleCnt="0"/>
      <dgm:spPr/>
    </dgm:pt>
    <dgm:pt modelId="{C87E6275-9ED1-4590-956F-641FB868F0FE}" type="pres">
      <dgm:prSet presAssocID="{974503F4-B7AF-496F-9EA5-2DF659374353}" presName="aNode" presStyleLbl="fgAcc1" presStyleIdx="0" presStyleCnt="2" custScaleX="253442">
        <dgm:presLayoutVars>
          <dgm:bulletEnabled val="1"/>
        </dgm:presLayoutVars>
      </dgm:prSet>
      <dgm:spPr/>
    </dgm:pt>
    <dgm:pt modelId="{27853ED2-B7C5-4AF9-A0DF-1DC226E3BE25}" type="pres">
      <dgm:prSet presAssocID="{974503F4-B7AF-496F-9EA5-2DF659374353}" presName="aSpace" presStyleCnt="0"/>
      <dgm:spPr/>
    </dgm:pt>
    <dgm:pt modelId="{AEE6874C-609E-438B-9A4C-DD2692596667}" type="pres">
      <dgm:prSet presAssocID="{B8FA3A11-DCCF-49F9-821E-ED19BE5EB52E}" presName="aNode" presStyleLbl="fgAcc1" presStyleIdx="1" presStyleCnt="2" custScaleX="254373">
        <dgm:presLayoutVars>
          <dgm:bulletEnabled val="1"/>
        </dgm:presLayoutVars>
      </dgm:prSet>
      <dgm:spPr/>
    </dgm:pt>
    <dgm:pt modelId="{E4BE995B-7520-4639-B2BD-31B4F4D87B82}" type="pres">
      <dgm:prSet presAssocID="{B8FA3A11-DCCF-49F9-821E-ED19BE5EB52E}" presName="aSpace" presStyleCnt="0"/>
      <dgm:spPr/>
    </dgm:pt>
  </dgm:ptLst>
  <dgm:cxnLst>
    <dgm:cxn modelId="{AFEFB01A-A8F7-49C3-98D3-8CAB959CA6E1}" type="presOf" srcId="{974503F4-B7AF-496F-9EA5-2DF659374353}" destId="{C87E6275-9ED1-4590-956F-641FB868F0FE}" srcOrd="0" destOrd="0" presId="urn:microsoft.com/office/officeart/2005/8/layout/pyramid2"/>
    <dgm:cxn modelId="{9975D661-A7D5-4541-B05A-C5C6C28E7AB3}" srcId="{92A72558-176D-4B41-BB18-6365FBDC924D}" destId="{974503F4-B7AF-496F-9EA5-2DF659374353}" srcOrd="0" destOrd="0" parTransId="{8D25AA69-DACB-4753-B6C7-0AA1AFB5A355}" sibTransId="{A0F26C81-AA2D-4ABA-9777-8C013FFD1FAB}"/>
    <dgm:cxn modelId="{29932B4C-58F7-407A-A25E-046FD5A06844}" srcId="{92A72558-176D-4B41-BB18-6365FBDC924D}" destId="{B8FA3A11-DCCF-49F9-821E-ED19BE5EB52E}" srcOrd="1" destOrd="0" parTransId="{8D006E7C-3BC9-4BAC-91F0-B6511292FB87}" sibTransId="{8CD4C4E0-3B2F-46C5-A4AC-30043D4E5CEF}"/>
    <dgm:cxn modelId="{AFDF2982-19F3-4732-A815-699968E39A0D}" type="presOf" srcId="{92A72558-176D-4B41-BB18-6365FBDC924D}" destId="{B092FC9A-27A1-4B6D-8D8A-0DCAFABDE00E}" srcOrd="0" destOrd="0" presId="urn:microsoft.com/office/officeart/2005/8/layout/pyramid2"/>
    <dgm:cxn modelId="{89659C98-187F-49E0-9488-3539356CA1FF}" type="presOf" srcId="{B8FA3A11-DCCF-49F9-821E-ED19BE5EB52E}" destId="{AEE6874C-609E-438B-9A4C-DD2692596667}" srcOrd="0" destOrd="0" presId="urn:microsoft.com/office/officeart/2005/8/layout/pyramid2"/>
    <dgm:cxn modelId="{00D0E3FD-3483-4EDF-8D50-4930A8F1537B}" type="presParOf" srcId="{B092FC9A-27A1-4B6D-8D8A-0DCAFABDE00E}" destId="{13C2FDA6-E17F-4AE5-A849-647DD0C89745}" srcOrd="0" destOrd="0" presId="urn:microsoft.com/office/officeart/2005/8/layout/pyramid2"/>
    <dgm:cxn modelId="{FD703D49-9B50-42F3-AD37-08301365636C}" type="presParOf" srcId="{B092FC9A-27A1-4B6D-8D8A-0DCAFABDE00E}" destId="{201EE74F-B40A-465C-B2D9-4306ACFD9CA4}" srcOrd="1" destOrd="0" presId="urn:microsoft.com/office/officeart/2005/8/layout/pyramid2"/>
    <dgm:cxn modelId="{427CD961-0FCB-4F8A-880B-6597FF5F44BA}" type="presParOf" srcId="{201EE74F-B40A-465C-B2D9-4306ACFD9CA4}" destId="{C87E6275-9ED1-4590-956F-641FB868F0FE}" srcOrd="0" destOrd="0" presId="urn:microsoft.com/office/officeart/2005/8/layout/pyramid2"/>
    <dgm:cxn modelId="{B583713B-8D98-4665-A07A-3C90B430EEC9}" type="presParOf" srcId="{201EE74F-B40A-465C-B2D9-4306ACFD9CA4}" destId="{27853ED2-B7C5-4AF9-A0DF-1DC226E3BE25}" srcOrd="1" destOrd="0" presId="urn:microsoft.com/office/officeart/2005/8/layout/pyramid2"/>
    <dgm:cxn modelId="{34F3FD9A-8DBD-4CCF-9654-6D1921CB3181}" type="presParOf" srcId="{201EE74F-B40A-465C-B2D9-4306ACFD9CA4}" destId="{AEE6874C-609E-438B-9A4C-DD2692596667}" srcOrd="2" destOrd="0" presId="urn:microsoft.com/office/officeart/2005/8/layout/pyramid2"/>
    <dgm:cxn modelId="{C4396B50-41AD-432F-849E-17C1B5DD888D}" type="presParOf" srcId="{201EE74F-B40A-465C-B2D9-4306ACFD9CA4}" destId="{E4BE995B-7520-4639-B2BD-31B4F4D87B82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021FC4-010F-4DA8-A214-688CFDD2590C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52D069-FB90-4BA2-8478-3766A491870D}">
      <dgm:prSet phldrT="[Текст]" custT="1"/>
      <dgm:spPr/>
      <dgm:t>
        <a:bodyPr/>
        <a:lstStyle/>
        <a:p>
          <a:r>
            <a:rPr lang="ru-RU" sz="2400" dirty="0"/>
            <a:t>На выборах Президента КР и депутата ЖК КР </a:t>
          </a:r>
        </a:p>
      </dgm:t>
    </dgm:pt>
    <dgm:pt modelId="{C9FE0E71-D116-446B-938D-A50B2F334963}" type="parTrans" cxnId="{17E16F7B-CBEC-4C17-AB20-AF0001C0925B}">
      <dgm:prSet/>
      <dgm:spPr/>
      <dgm:t>
        <a:bodyPr/>
        <a:lstStyle/>
        <a:p>
          <a:endParaRPr lang="ru-RU"/>
        </a:p>
      </dgm:t>
    </dgm:pt>
    <dgm:pt modelId="{DB233E52-FE93-4E8B-B61B-21779CF9BE39}" type="sibTrans" cxnId="{17E16F7B-CBEC-4C17-AB20-AF0001C0925B}">
      <dgm:prSet/>
      <dgm:spPr/>
      <dgm:t>
        <a:bodyPr/>
        <a:lstStyle/>
        <a:p>
          <a:endParaRPr lang="ru-RU"/>
        </a:p>
      </dgm:t>
    </dgm:pt>
    <dgm:pt modelId="{0B832822-24C7-4F85-88E9-DC3EE92067C5}">
      <dgm:prSet custT="1"/>
      <dgm:spPr/>
      <dgm:t>
        <a:bodyPr/>
        <a:lstStyle/>
        <a:p>
          <a:r>
            <a:rPr lang="ru-RU" sz="2800" dirty="0"/>
            <a:t>Сотрудник ЦА ЦИК</a:t>
          </a:r>
        </a:p>
      </dgm:t>
    </dgm:pt>
    <dgm:pt modelId="{3E76A7D8-CC6B-4807-BDC5-F3BFE3AF6FF4}" type="parTrans" cxnId="{AA79898B-0945-4618-A282-38459D51E4A3}">
      <dgm:prSet/>
      <dgm:spPr/>
      <dgm:t>
        <a:bodyPr/>
        <a:lstStyle/>
        <a:p>
          <a:endParaRPr lang="ru-RU"/>
        </a:p>
      </dgm:t>
    </dgm:pt>
    <dgm:pt modelId="{7B35AEA3-BB07-4730-BBE4-3F91D6FC8224}" type="sibTrans" cxnId="{AA79898B-0945-4618-A282-38459D51E4A3}">
      <dgm:prSet/>
      <dgm:spPr/>
      <dgm:t>
        <a:bodyPr/>
        <a:lstStyle/>
        <a:p>
          <a:endParaRPr lang="ru-RU"/>
        </a:p>
      </dgm:t>
    </dgm:pt>
    <dgm:pt modelId="{BD9C288E-8C5E-45B1-BE0D-D59AD82342A7}" type="pres">
      <dgm:prSet presAssocID="{81021FC4-010F-4DA8-A214-688CFDD2590C}" presName="Name0" presStyleCnt="0">
        <dgm:presLayoutVars>
          <dgm:chMax val="7"/>
          <dgm:chPref val="5"/>
        </dgm:presLayoutVars>
      </dgm:prSet>
      <dgm:spPr/>
    </dgm:pt>
    <dgm:pt modelId="{1593C64B-D4D1-496D-9E46-03EA8DC85AC8}" type="pres">
      <dgm:prSet presAssocID="{81021FC4-010F-4DA8-A214-688CFDD2590C}" presName="arrowNode" presStyleLbl="node1" presStyleIdx="0" presStyleCnt="1" custAng="20489791"/>
      <dgm:spPr/>
    </dgm:pt>
    <dgm:pt modelId="{094DFD53-6E40-4918-AFFB-FD05F7D7313B}" type="pres">
      <dgm:prSet presAssocID="{1952D069-FB90-4BA2-8478-3766A491870D}" presName="txNode1" presStyleLbl="revTx" presStyleIdx="0" presStyleCnt="2" custScaleX="216854">
        <dgm:presLayoutVars>
          <dgm:bulletEnabled val="1"/>
        </dgm:presLayoutVars>
      </dgm:prSet>
      <dgm:spPr/>
    </dgm:pt>
    <dgm:pt modelId="{C8205D0B-B861-4FCD-8F81-C3C9EE0E1CC9}" type="pres">
      <dgm:prSet presAssocID="{0B832822-24C7-4F85-88E9-DC3EE92067C5}" presName="txNode2" presStyleLbl="revTx" presStyleIdx="1" presStyleCnt="2">
        <dgm:presLayoutVars>
          <dgm:bulletEnabled val="1"/>
        </dgm:presLayoutVars>
      </dgm:prSet>
      <dgm:spPr/>
    </dgm:pt>
  </dgm:ptLst>
  <dgm:cxnLst>
    <dgm:cxn modelId="{17E16F7B-CBEC-4C17-AB20-AF0001C0925B}" srcId="{81021FC4-010F-4DA8-A214-688CFDD2590C}" destId="{1952D069-FB90-4BA2-8478-3766A491870D}" srcOrd="0" destOrd="0" parTransId="{C9FE0E71-D116-446B-938D-A50B2F334963}" sibTransId="{DB233E52-FE93-4E8B-B61B-21779CF9BE39}"/>
    <dgm:cxn modelId="{AA79898B-0945-4618-A282-38459D51E4A3}" srcId="{81021FC4-010F-4DA8-A214-688CFDD2590C}" destId="{0B832822-24C7-4F85-88E9-DC3EE92067C5}" srcOrd="1" destOrd="0" parTransId="{3E76A7D8-CC6B-4807-BDC5-F3BFE3AF6FF4}" sibTransId="{7B35AEA3-BB07-4730-BBE4-3F91D6FC8224}"/>
    <dgm:cxn modelId="{C4CBEC9C-809C-4A3F-93C1-58C35A67D241}" type="presOf" srcId="{0B832822-24C7-4F85-88E9-DC3EE92067C5}" destId="{C8205D0B-B861-4FCD-8F81-C3C9EE0E1CC9}" srcOrd="0" destOrd="0" presId="urn:microsoft.com/office/officeart/2009/3/layout/DescendingProcess"/>
    <dgm:cxn modelId="{8039B4D8-E770-4E0C-85AB-B0CDFB1058FF}" type="presOf" srcId="{81021FC4-010F-4DA8-A214-688CFDD2590C}" destId="{BD9C288E-8C5E-45B1-BE0D-D59AD82342A7}" srcOrd="0" destOrd="0" presId="urn:microsoft.com/office/officeart/2009/3/layout/DescendingProcess"/>
    <dgm:cxn modelId="{F81A32EB-0A1F-48D8-B19B-3C3FC682BA8C}" type="presOf" srcId="{1952D069-FB90-4BA2-8478-3766A491870D}" destId="{094DFD53-6E40-4918-AFFB-FD05F7D7313B}" srcOrd="0" destOrd="0" presId="urn:microsoft.com/office/officeart/2009/3/layout/DescendingProcess"/>
    <dgm:cxn modelId="{B7B4E211-4627-489D-A8B7-EA97D8899FB6}" type="presParOf" srcId="{BD9C288E-8C5E-45B1-BE0D-D59AD82342A7}" destId="{1593C64B-D4D1-496D-9E46-03EA8DC85AC8}" srcOrd="0" destOrd="0" presId="urn:microsoft.com/office/officeart/2009/3/layout/DescendingProcess"/>
    <dgm:cxn modelId="{7C576836-BF7E-4673-A05D-E22811A8DFB0}" type="presParOf" srcId="{BD9C288E-8C5E-45B1-BE0D-D59AD82342A7}" destId="{094DFD53-6E40-4918-AFFB-FD05F7D7313B}" srcOrd="1" destOrd="0" presId="urn:microsoft.com/office/officeart/2009/3/layout/DescendingProcess"/>
    <dgm:cxn modelId="{530DB09A-D1AC-48F2-BB30-F3AA7DB2ED6D}" type="presParOf" srcId="{BD9C288E-8C5E-45B1-BE0D-D59AD82342A7}" destId="{C8205D0B-B861-4FCD-8F81-C3C9EE0E1CC9}" srcOrd="2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1021FC4-010F-4DA8-A214-688CFDD2590C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52D069-FB90-4BA2-8478-3766A491870D}">
      <dgm:prSet phldrT="[Текст]" custT="1"/>
      <dgm:spPr/>
      <dgm:t>
        <a:bodyPr/>
        <a:lstStyle/>
        <a:p>
          <a:r>
            <a:rPr lang="ru-RU" sz="2400" dirty="0"/>
            <a:t>На выборах депутатов местных </a:t>
          </a:r>
          <a:r>
            <a:rPr lang="ru-RU" sz="2400" dirty="0" err="1"/>
            <a:t>кенешей</a:t>
          </a:r>
          <a:r>
            <a:rPr lang="ru-RU" sz="2400" dirty="0"/>
            <a:t> </a:t>
          </a:r>
        </a:p>
      </dgm:t>
    </dgm:pt>
    <dgm:pt modelId="{C9FE0E71-D116-446B-938D-A50B2F334963}" type="parTrans" cxnId="{17E16F7B-CBEC-4C17-AB20-AF0001C0925B}">
      <dgm:prSet/>
      <dgm:spPr/>
      <dgm:t>
        <a:bodyPr/>
        <a:lstStyle/>
        <a:p>
          <a:endParaRPr lang="ru-RU"/>
        </a:p>
      </dgm:t>
    </dgm:pt>
    <dgm:pt modelId="{DB233E52-FE93-4E8B-B61B-21779CF9BE39}" type="sibTrans" cxnId="{17E16F7B-CBEC-4C17-AB20-AF0001C0925B}">
      <dgm:prSet/>
      <dgm:spPr/>
      <dgm:t>
        <a:bodyPr/>
        <a:lstStyle/>
        <a:p>
          <a:endParaRPr lang="ru-RU"/>
        </a:p>
      </dgm:t>
    </dgm:pt>
    <dgm:pt modelId="{3C60F98E-DC13-4287-A011-D28D2A2A3ED9}">
      <dgm:prSet phldrT="[Текст]" custT="1"/>
      <dgm:spPr/>
      <dgm:t>
        <a:bodyPr/>
        <a:lstStyle/>
        <a:p>
          <a:r>
            <a:rPr lang="ru-RU" sz="2800" dirty="0"/>
            <a:t>Спецпредставитель ЦИК в ТИК </a:t>
          </a:r>
        </a:p>
      </dgm:t>
    </dgm:pt>
    <dgm:pt modelId="{16A482AF-FD04-41E5-A1EA-FE406FD5F771}" type="parTrans" cxnId="{941840B1-8379-481A-A383-7FB5CBB5F600}">
      <dgm:prSet/>
      <dgm:spPr/>
      <dgm:t>
        <a:bodyPr/>
        <a:lstStyle/>
        <a:p>
          <a:endParaRPr lang="ru-RU"/>
        </a:p>
      </dgm:t>
    </dgm:pt>
    <dgm:pt modelId="{90AB352A-67CC-4F7F-870E-5A67121C761B}" type="sibTrans" cxnId="{941840B1-8379-481A-A383-7FB5CBB5F600}">
      <dgm:prSet/>
      <dgm:spPr/>
      <dgm:t>
        <a:bodyPr/>
        <a:lstStyle/>
        <a:p>
          <a:endParaRPr lang="ru-RU"/>
        </a:p>
      </dgm:t>
    </dgm:pt>
    <dgm:pt modelId="{BD9C288E-8C5E-45B1-BE0D-D59AD82342A7}" type="pres">
      <dgm:prSet presAssocID="{81021FC4-010F-4DA8-A214-688CFDD2590C}" presName="Name0" presStyleCnt="0">
        <dgm:presLayoutVars>
          <dgm:chMax val="7"/>
          <dgm:chPref val="5"/>
        </dgm:presLayoutVars>
      </dgm:prSet>
      <dgm:spPr/>
    </dgm:pt>
    <dgm:pt modelId="{1593C64B-D4D1-496D-9E46-03EA8DC85AC8}" type="pres">
      <dgm:prSet presAssocID="{81021FC4-010F-4DA8-A214-688CFDD2590C}" presName="arrowNode" presStyleLbl="node1" presStyleIdx="0" presStyleCnt="1" custAng="20433875"/>
      <dgm:spPr/>
    </dgm:pt>
    <dgm:pt modelId="{094DFD53-6E40-4918-AFFB-FD05F7D7313B}" type="pres">
      <dgm:prSet presAssocID="{1952D069-FB90-4BA2-8478-3766A491870D}" presName="txNode1" presStyleLbl="revTx" presStyleIdx="0" presStyleCnt="2" custScaleX="228321">
        <dgm:presLayoutVars>
          <dgm:bulletEnabled val="1"/>
        </dgm:presLayoutVars>
      </dgm:prSet>
      <dgm:spPr/>
    </dgm:pt>
    <dgm:pt modelId="{0AD51CA2-C835-4F08-8044-235BE446B268}" type="pres">
      <dgm:prSet presAssocID="{3C60F98E-DC13-4287-A011-D28D2A2A3ED9}" presName="txNode2" presStyleLbl="revTx" presStyleIdx="1" presStyleCnt="2" custScaleX="168664" custLinFactNeighborX="-21656" custLinFactNeighborY="23946">
        <dgm:presLayoutVars>
          <dgm:bulletEnabled val="1"/>
        </dgm:presLayoutVars>
      </dgm:prSet>
      <dgm:spPr/>
    </dgm:pt>
  </dgm:ptLst>
  <dgm:cxnLst>
    <dgm:cxn modelId="{17E16F7B-CBEC-4C17-AB20-AF0001C0925B}" srcId="{81021FC4-010F-4DA8-A214-688CFDD2590C}" destId="{1952D069-FB90-4BA2-8478-3766A491870D}" srcOrd="0" destOrd="0" parTransId="{C9FE0E71-D116-446B-938D-A50B2F334963}" sibTransId="{DB233E52-FE93-4E8B-B61B-21779CF9BE39}"/>
    <dgm:cxn modelId="{6E81DC89-3934-428D-899D-06CA6F925C1B}" type="presOf" srcId="{3C60F98E-DC13-4287-A011-D28D2A2A3ED9}" destId="{0AD51CA2-C835-4F08-8044-235BE446B268}" srcOrd="0" destOrd="0" presId="urn:microsoft.com/office/officeart/2009/3/layout/DescendingProcess"/>
    <dgm:cxn modelId="{941840B1-8379-481A-A383-7FB5CBB5F600}" srcId="{81021FC4-010F-4DA8-A214-688CFDD2590C}" destId="{3C60F98E-DC13-4287-A011-D28D2A2A3ED9}" srcOrd="1" destOrd="0" parTransId="{16A482AF-FD04-41E5-A1EA-FE406FD5F771}" sibTransId="{90AB352A-67CC-4F7F-870E-5A67121C761B}"/>
    <dgm:cxn modelId="{8039B4D8-E770-4E0C-85AB-B0CDFB1058FF}" type="presOf" srcId="{81021FC4-010F-4DA8-A214-688CFDD2590C}" destId="{BD9C288E-8C5E-45B1-BE0D-D59AD82342A7}" srcOrd="0" destOrd="0" presId="urn:microsoft.com/office/officeart/2009/3/layout/DescendingProcess"/>
    <dgm:cxn modelId="{F81A32EB-0A1F-48D8-B19B-3C3FC682BA8C}" type="presOf" srcId="{1952D069-FB90-4BA2-8478-3766A491870D}" destId="{094DFD53-6E40-4918-AFFB-FD05F7D7313B}" srcOrd="0" destOrd="0" presId="urn:microsoft.com/office/officeart/2009/3/layout/DescendingProcess"/>
    <dgm:cxn modelId="{B7B4E211-4627-489D-A8B7-EA97D8899FB6}" type="presParOf" srcId="{BD9C288E-8C5E-45B1-BE0D-D59AD82342A7}" destId="{1593C64B-D4D1-496D-9E46-03EA8DC85AC8}" srcOrd="0" destOrd="0" presId="urn:microsoft.com/office/officeart/2009/3/layout/DescendingProcess"/>
    <dgm:cxn modelId="{7C576836-BF7E-4673-A05D-E22811A8DFB0}" type="presParOf" srcId="{BD9C288E-8C5E-45B1-BE0D-D59AD82342A7}" destId="{094DFD53-6E40-4918-AFFB-FD05F7D7313B}" srcOrd="1" destOrd="0" presId="urn:microsoft.com/office/officeart/2009/3/layout/DescendingProcess"/>
    <dgm:cxn modelId="{46AE255F-7930-4F81-BF10-E53828B6C50E}" type="presParOf" srcId="{BD9C288E-8C5E-45B1-BE0D-D59AD82342A7}" destId="{0AD51CA2-C835-4F08-8044-235BE446B268}" srcOrd="2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D197EA-1281-4230-88AC-AE41C7407C0F}">
      <dsp:nvSpPr>
        <dsp:cNvPr id="0" name=""/>
        <dsp:cNvSpPr/>
      </dsp:nvSpPr>
      <dsp:spPr>
        <a:xfrm>
          <a:off x="0" y="0"/>
          <a:ext cx="8462351" cy="12097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ОТВЕТСТВЕННОСТЬ, УСТАНОВЛЕННАЯ КОДЕКСОМ О НАРУШЕНИИ</a:t>
          </a:r>
        </a:p>
      </dsp:txBody>
      <dsp:txXfrm>
        <a:off x="35432" y="35432"/>
        <a:ext cx="7156953" cy="1138870"/>
      </dsp:txXfrm>
    </dsp:sp>
    <dsp:sp modelId="{A4165025-9E60-4AB2-9E32-77FB98EA655F}">
      <dsp:nvSpPr>
        <dsp:cNvPr id="0" name=""/>
        <dsp:cNvSpPr/>
      </dsp:nvSpPr>
      <dsp:spPr>
        <a:xfrm>
          <a:off x="746678" y="1411356"/>
          <a:ext cx="8462351" cy="12097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/>
            <a:t>ОТВЕТСТВЕННОСТЬ, УСТАНОВЛЕННАЯ КОДЕКСОМ О ПРОСТУПКАХ</a:t>
          </a:r>
        </a:p>
      </dsp:txBody>
      <dsp:txXfrm>
        <a:off x="782110" y="1446788"/>
        <a:ext cx="6858482" cy="1138870"/>
      </dsp:txXfrm>
    </dsp:sp>
    <dsp:sp modelId="{A090FC77-3E03-4571-87DF-A3793F14FC01}">
      <dsp:nvSpPr>
        <dsp:cNvPr id="0" name=""/>
        <dsp:cNvSpPr/>
      </dsp:nvSpPr>
      <dsp:spPr>
        <a:xfrm>
          <a:off x="1493356" y="2822713"/>
          <a:ext cx="8462351" cy="12097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УГОЛОВНАЯ ОТВЕТСТВЕННОСТЬ</a:t>
          </a:r>
        </a:p>
      </dsp:txBody>
      <dsp:txXfrm>
        <a:off x="1528788" y="2858145"/>
        <a:ext cx="6858482" cy="1138870"/>
      </dsp:txXfrm>
    </dsp:sp>
    <dsp:sp modelId="{99DC0AB7-4ACA-4552-A003-EF151751D60D}">
      <dsp:nvSpPr>
        <dsp:cNvPr id="0" name=""/>
        <dsp:cNvSpPr/>
      </dsp:nvSpPr>
      <dsp:spPr>
        <a:xfrm>
          <a:off x="7676024" y="917381"/>
          <a:ext cx="786327" cy="78632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500" kern="1200"/>
        </a:p>
      </dsp:txBody>
      <dsp:txXfrm>
        <a:off x="7852948" y="917381"/>
        <a:ext cx="432479" cy="591711"/>
      </dsp:txXfrm>
    </dsp:sp>
    <dsp:sp modelId="{37B00A34-029A-4C53-9A5F-E622C19878E0}">
      <dsp:nvSpPr>
        <dsp:cNvPr id="0" name=""/>
        <dsp:cNvSpPr/>
      </dsp:nvSpPr>
      <dsp:spPr>
        <a:xfrm>
          <a:off x="8422702" y="2320673"/>
          <a:ext cx="786327" cy="78632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500" kern="1200"/>
        </a:p>
      </dsp:txBody>
      <dsp:txXfrm>
        <a:off x="8599626" y="2320673"/>
        <a:ext cx="432479" cy="5917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C2FDA6-E17F-4AE5-A849-647DD0C89745}">
      <dsp:nvSpPr>
        <dsp:cNvPr id="0" name=""/>
        <dsp:cNvSpPr/>
      </dsp:nvSpPr>
      <dsp:spPr>
        <a:xfrm>
          <a:off x="282037" y="0"/>
          <a:ext cx="5771728" cy="577172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7E6275-9ED1-4590-956F-641FB868F0FE}">
      <dsp:nvSpPr>
        <dsp:cNvPr id="0" name=""/>
        <dsp:cNvSpPr/>
      </dsp:nvSpPr>
      <dsp:spPr>
        <a:xfrm>
          <a:off x="289619" y="577736"/>
          <a:ext cx="9508188" cy="20516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Объективная сторона ряда правонарушений предполагает не только активные действия, но и бездействие (отказ в предоставлении отпуска для участия в выборах). </a:t>
          </a:r>
        </a:p>
      </dsp:txBody>
      <dsp:txXfrm>
        <a:off x="389773" y="677890"/>
        <a:ext cx="9307880" cy="1851360"/>
      </dsp:txXfrm>
    </dsp:sp>
    <dsp:sp modelId="{AEE6874C-609E-438B-9A4C-DD2692596667}">
      <dsp:nvSpPr>
        <dsp:cNvPr id="0" name=""/>
        <dsp:cNvSpPr/>
      </dsp:nvSpPr>
      <dsp:spPr>
        <a:xfrm>
          <a:off x="272155" y="2885864"/>
          <a:ext cx="9543116" cy="20516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/>
            <a:t>Субъективная сторона большинства нарушений состоит в форме умысла, однако ряд составов предусматривает и неосторожное совершение нарушений. </a:t>
          </a:r>
        </a:p>
      </dsp:txBody>
      <dsp:txXfrm>
        <a:off x="372309" y="2986018"/>
        <a:ext cx="9342808" cy="18513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93C64B-D4D1-496D-9E46-03EA8DC85AC8}">
      <dsp:nvSpPr>
        <dsp:cNvPr id="0" name=""/>
        <dsp:cNvSpPr/>
      </dsp:nvSpPr>
      <dsp:spPr>
        <a:xfrm rot="3286165">
          <a:off x="1115812" y="872394"/>
          <a:ext cx="3784583" cy="2639275"/>
        </a:xfrm>
        <a:prstGeom prst="swooshArrow">
          <a:avLst>
            <a:gd name="adj1" fmla="val 16310"/>
            <a:gd name="adj2" fmla="val 313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4DFD53-6E40-4918-AFFB-FD05F7D7313B}">
      <dsp:nvSpPr>
        <dsp:cNvPr id="0" name=""/>
        <dsp:cNvSpPr/>
      </dsp:nvSpPr>
      <dsp:spPr>
        <a:xfrm>
          <a:off x="-180415" y="0"/>
          <a:ext cx="3869356" cy="701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b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На выборах Президента КР и депутата ЖК КР </a:t>
          </a:r>
        </a:p>
      </dsp:txBody>
      <dsp:txXfrm>
        <a:off x="-180415" y="0"/>
        <a:ext cx="3869356" cy="701450"/>
      </dsp:txXfrm>
    </dsp:sp>
    <dsp:sp modelId="{C8205D0B-B861-4FCD-8F81-C3C9EE0E1CC9}">
      <dsp:nvSpPr>
        <dsp:cNvPr id="0" name=""/>
        <dsp:cNvSpPr/>
      </dsp:nvSpPr>
      <dsp:spPr>
        <a:xfrm>
          <a:off x="3273340" y="3682613"/>
          <a:ext cx="2411235" cy="701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Сотрудник ЦА ЦИК</a:t>
          </a:r>
        </a:p>
      </dsp:txBody>
      <dsp:txXfrm>
        <a:off x="3273340" y="3682613"/>
        <a:ext cx="2411235" cy="7014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93C64B-D4D1-496D-9E46-03EA8DC85AC8}">
      <dsp:nvSpPr>
        <dsp:cNvPr id="0" name=""/>
        <dsp:cNvSpPr/>
      </dsp:nvSpPr>
      <dsp:spPr>
        <a:xfrm rot="3230249">
          <a:off x="753051" y="872394"/>
          <a:ext cx="3784583" cy="2639275"/>
        </a:xfrm>
        <a:prstGeom prst="swooshArrow">
          <a:avLst>
            <a:gd name="adj1" fmla="val 16310"/>
            <a:gd name="adj2" fmla="val 313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4DFD53-6E40-4918-AFFB-FD05F7D7313B}">
      <dsp:nvSpPr>
        <dsp:cNvPr id="0" name=""/>
        <dsp:cNvSpPr/>
      </dsp:nvSpPr>
      <dsp:spPr>
        <a:xfrm>
          <a:off x="-645480" y="0"/>
          <a:ext cx="4073963" cy="701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b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На выборах депутатов местных </a:t>
          </a:r>
          <a:r>
            <a:rPr lang="ru-RU" sz="2400" kern="1200" dirty="0" err="1"/>
            <a:t>кенешей</a:t>
          </a:r>
          <a:r>
            <a:rPr lang="ru-RU" sz="2400" kern="1200" dirty="0"/>
            <a:t> </a:t>
          </a:r>
        </a:p>
      </dsp:txBody>
      <dsp:txXfrm>
        <a:off x="-645480" y="0"/>
        <a:ext cx="4073963" cy="701450"/>
      </dsp:txXfrm>
    </dsp:sp>
    <dsp:sp modelId="{0AD51CA2-C835-4F08-8044-235BE446B268}">
      <dsp:nvSpPr>
        <dsp:cNvPr id="0" name=""/>
        <dsp:cNvSpPr/>
      </dsp:nvSpPr>
      <dsp:spPr>
        <a:xfrm>
          <a:off x="1560577" y="3682613"/>
          <a:ext cx="4066885" cy="701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Спецпредставитель ЦИК в ТИК </a:t>
          </a:r>
        </a:p>
      </dsp:txBody>
      <dsp:txXfrm>
        <a:off x="1560577" y="3682613"/>
        <a:ext cx="4066885" cy="7014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450692-BC8A-40FF-8B8D-C1FF303F9B4B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FDDB0-9990-43C1-8AA6-265270D27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4419-70AC-4D28-90D7-3E3CC4909664}" type="datetime1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315-4547-4E04-8F5E-467E476D59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300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AD2A-96F9-41EE-B5D8-E27F58C1047E}" type="datetime1">
              <a:rPr lang="ru-RU" smtClean="0"/>
              <a:t>27.08.2020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315-4547-4E04-8F5E-467E476D59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26729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AD2A-96F9-41EE-B5D8-E27F58C1047E}" type="datetime1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315-4547-4E04-8F5E-467E476D59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73646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AD2A-96F9-41EE-B5D8-E27F58C1047E}" type="datetime1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315-4547-4E04-8F5E-467E476D59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7240153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AD2A-96F9-41EE-B5D8-E27F58C1047E}" type="datetime1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315-4547-4E04-8F5E-467E476D59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840473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AD2A-96F9-41EE-B5D8-E27F58C1047E}" type="datetime1">
              <a:rPr lang="ru-RU" smtClean="0"/>
              <a:t>27.08.2020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315-4547-4E04-8F5E-467E476D59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67640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AD2A-96F9-41EE-B5D8-E27F58C1047E}" type="datetime1">
              <a:rPr lang="ru-RU" smtClean="0"/>
              <a:t>27.08.2020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315-4547-4E04-8F5E-467E476D59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753985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01356-2669-49E0-A9E9-E47271EA3B6C}" type="datetime1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315-4547-4E04-8F5E-467E476D59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9437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AB02-046A-4743-BD63-E70A11D949CF}" type="datetime1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315-4547-4E04-8F5E-467E476D59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916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3A315-BBBF-4B27-8DD5-A571C7BE3CA5}" type="datetime1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315-4547-4E04-8F5E-467E476D59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31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8F6E2-C2D4-4AC0-839C-497BFE61AACB}" type="datetime1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315-4547-4E04-8F5E-467E476D59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719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836E-6A41-4839-9A3D-0BCC32BEE3BF}" type="datetime1">
              <a:rPr lang="ru-RU" smtClean="0"/>
              <a:t>27.08.2020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315-4547-4E04-8F5E-467E476D59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440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08BBF-4489-4F3E-9757-2D96608E50B4}" type="datetime1">
              <a:rPr lang="ru-RU" smtClean="0"/>
              <a:t>27.08.2020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315-4547-4E04-8F5E-467E476D59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37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7A5A9-252C-44B5-B38C-FD606C361A8E}" type="datetime1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315-4547-4E04-8F5E-467E476D59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934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1D24-A306-4AF3-B46E-4ADE8DF4BA13}" type="datetime1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315-4547-4E04-8F5E-467E476D59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321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1C2D-67BB-48EC-BCF6-86299FCF3EB7}" type="datetime1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315-4547-4E04-8F5E-467E476D59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708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B32F7-F103-4560-A384-50F248CD035E}" type="datetime1">
              <a:rPr lang="ru-RU" smtClean="0"/>
              <a:t>27.08.2020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315-4547-4E04-8F5E-467E476D59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147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C5CAD2A-96F9-41EE-B5D8-E27F58C1047E}" type="datetime1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15315-4547-4E04-8F5E-467E476D59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6923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  <p:sldLayoutId id="2147483890" r:id="rId12"/>
    <p:sldLayoutId id="2147483891" r:id="rId13"/>
    <p:sldLayoutId id="2147483892" r:id="rId14"/>
    <p:sldLayoutId id="2147483893" r:id="rId15"/>
    <p:sldLayoutId id="2147483894" r:id="rId16"/>
    <p:sldLayoutId id="2147483895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toktom://db/161001" TargetMode="External"/><Relationship Id="rId2" Type="http://schemas.openxmlformats.org/officeDocument/2006/relationships/hyperlink" Target="toktom://db/15518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toktom://db/163173" TargetMode="External"/><Relationship Id="rId4" Type="http://schemas.openxmlformats.org/officeDocument/2006/relationships/hyperlink" Target="toktom://db/161514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Рисунок 1" descr="ЦИК_лого_ру">
            <a:extLst>
              <a:ext uri="{FF2B5EF4-FFF2-40B4-BE49-F238E27FC236}">
                <a16:creationId xmlns:a16="http://schemas.microsoft.com/office/drawing/2014/main" id="{06589AB3-A0AA-4B8F-BBFD-81A93FAEF8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5291" y="5720821"/>
            <a:ext cx="503238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Рисунок 7">
            <a:extLst>
              <a:ext uri="{FF2B5EF4-FFF2-40B4-BE49-F238E27FC236}">
                <a16:creationId xmlns:a16="http://schemas.microsoft.com/office/drawing/2014/main" id="{9F70FDDE-AE68-407A-AD6B-EA858530AA20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7190" y="5692000"/>
            <a:ext cx="601663" cy="54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Рисунок 2" descr="Logo signature_ru">
            <a:extLst>
              <a:ext uri="{FF2B5EF4-FFF2-40B4-BE49-F238E27FC236}">
                <a16:creationId xmlns:a16="http://schemas.microsoft.com/office/drawing/2014/main" id="{C41031B4-3B63-4DC0-87DD-8CFDF56447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416" y="5910080"/>
            <a:ext cx="1730375" cy="23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Рисунок 5">
            <a:extLst>
              <a:ext uri="{FF2B5EF4-FFF2-40B4-BE49-F238E27FC236}">
                <a16:creationId xmlns:a16="http://schemas.microsoft.com/office/drawing/2014/main" id="{E2AD54DB-DAF3-4D87-95C3-BA87989CA4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9079" y="5411605"/>
            <a:ext cx="503238" cy="99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Рисунок 6" descr="logomvd.png">
            <a:extLst>
              <a:ext uri="{FF2B5EF4-FFF2-40B4-BE49-F238E27FC236}">
                <a16:creationId xmlns:a16="http://schemas.microsoft.com/office/drawing/2014/main" id="{1E8521DE-9208-490C-B999-29736E3B37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963" y="5718604"/>
            <a:ext cx="555625" cy="550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Рисунок 4">
            <a:extLst>
              <a:ext uri="{FF2B5EF4-FFF2-40B4-BE49-F238E27FC236}">
                <a16:creationId xmlns:a16="http://schemas.microsoft.com/office/drawing/2014/main" id="{246A47C8-D6C3-4CE7-9976-CE36E50A11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7014" y="5795187"/>
            <a:ext cx="1187450" cy="334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8">
            <a:extLst>
              <a:ext uri="{FF2B5EF4-FFF2-40B4-BE49-F238E27FC236}">
                <a16:creationId xmlns:a16="http://schemas.microsoft.com/office/drawing/2014/main" id="{FA8FDE8D-D2FC-4C01-A223-F43C794A8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3944" y="440830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ED34FF29-859A-42D8-806F-0D4DBF1C3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3944" y="486550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0650" algn="ctr"/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0650" algn="ctr"/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0650" algn="ctr"/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0650" algn="ctr"/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0650" algn="ctr"/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0650" algn="ctr"/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0650" algn="ctr"/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0650" algn="ctr"/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0650" algn="ctr"/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0650" algn="ctr"/>
                <a:tab pos="2970213" algn="ctr"/>
                <a:tab pos="5940425" algn="r"/>
              </a:tabLst>
            </a:pPr>
            <a:r>
              <a:rPr kumimoji="0" lang="en-US" alt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kumimoji="0" lang="en-US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48433DF-960C-4677-AA6B-3B9FE203FD54}"/>
              </a:ext>
            </a:extLst>
          </p:cNvPr>
          <p:cNvSpPr/>
          <p:nvPr/>
        </p:nvSpPr>
        <p:spPr>
          <a:xfrm>
            <a:off x="839416" y="1387630"/>
            <a:ext cx="1029714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/>
              <a:t>ОТВЕТСТВЕННОСТЬ УГОЛОВНО-ПРАВОВОГО НАПРАВЛЕНИЯ </a:t>
            </a:r>
          </a:p>
          <a:p>
            <a:pPr algn="ctr"/>
            <a:r>
              <a:rPr lang="ru-RU" sz="4400" b="1" dirty="0"/>
              <a:t>ЗА НАРУШЕНИЕ НОРМ ИЗБИРАТЕЛЬНОГО</a:t>
            </a:r>
          </a:p>
          <a:p>
            <a:pPr algn="ctr"/>
            <a:r>
              <a:rPr lang="ru-RU" sz="4400" b="1" dirty="0"/>
              <a:t>ЗАКОНОДАТЕЛЬСТВА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526354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368" y="1268760"/>
            <a:ext cx="9361040" cy="477260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ky-K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81. </a:t>
            </a:r>
            <a:r>
              <a:rPr lang="ky-K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Употребление наркотических средств, психтроп веществ, спиртных напитков в общественных местах, или появление в общественных местах в состоянии опъянения. </a:t>
            </a:r>
          </a:p>
          <a:p>
            <a:pPr marL="0" indent="0" algn="just">
              <a:buNone/>
            </a:pPr>
            <a:endParaRPr lang="ky-K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y-K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82. </a:t>
            </a:r>
            <a:r>
              <a:rPr lang="ky-K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Неповиновение законному требованию сотрудника органа внутренних дел.</a:t>
            </a:r>
          </a:p>
          <a:p>
            <a:pPr algn="just"/>
            <a:endParaRPr lang="ky-K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y-K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89. </a:t>
            </a:r>
            <a:r>
              <a:rPr lang="ky-K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Незаконное изьятие паспорта.</a:t>
            </a:r>
          </a:p>
          <a:p>
            <a:pPr algn="just"/>
            <a:endParaRPr lang="ky-K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y-K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91. </a:t>
            </a:r>
            <a:r>
              <a:rPr lang="ky-K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порядка проведения мирный собраний.</a:t>
            </a:r>
          </a:p>
          <a:p>
            <a:pPr algn="just"/>
            <a:endParaRPr lang="ky-K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293. Невыполнение или ненадлежащее выполнение законного решения, предписания, распоряжения или требования уполномоченного органа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влечет ответственность по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(для физических лиц – 3000 сом, для юридических лиц-13000 сом); (Приказ МВД КР №217 от 2020 г.).</a:t>
            </a:r>
          </a:p>
          <a:p>
            <a:pPr algn="just"/>
            <a:endParaRPr lang="ky-K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315-4547-4E04-8F5E-467E476D59BE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714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818" y="404664"/>
            <a:ext cx="6731609" cy="11521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ПО КОДЕКСУ КР О  ПРОСТУПКАХ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315-4547-4E04-8F5E-467E476D59BE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47478" y="2348880"/>
            <a:ext cx="942093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y-K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87. Голосование избирателем за другое лицо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Голосование избирателем за другое лицо или группу лиц во время референдума, выборов Президента Кыргызской Республики, депутатов Жогорку Кенеша Кыргызской Республики, местных Кенешей, глав местного самоуправления с целью повлиять на результаты референдума или выборов, а равно соучастие в таких действиях с той же целью - влекут наказание в виде штрафа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категории.</a:t>
            </a:r>
          </a:p>
          <a:p>
            <a:pPr lvl="0"/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категории для физических лиц - от 300 до 600 расчетных показателей (от 30 000 до 60 000 сом)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382" y="1340768"/>
            <a:ext cx="9010650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192. Подкуп избирателей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Подкуп избирателей путем выплаты, либо распространения денежных средств, вручения материальных ценностей или способствования в получении какой-либо должности или иных благ в период проведения выборов, - наказывается штрафом IV категории.</a:t>
            </a:r>
          </a:p>
          <a:p>
            <a:pPr lvl="0">
              <a:buFont typeface="+mj-lt"/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eriod"/>
            </a:pP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 же деяния, совершенное кандидатом в Президенты Кыргызской Республики, кандидатом в депутаты Жогорку Кенеша Кыргызской Республики или местного кенеша, кандидатом в другие выборные органы государственной власти и органы местного самоуправления, а равно его супругой (супругом), близкими родственниками и уполномоченными представителями, доверенными лицами кандидата,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наказывается штрафом V категории или лишением свободы I категории.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315-4547-4E04-8F5E-467E476D59BE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499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352" y="224338"/>
            <a:ext cx="9721080" cy="6633661"/>
          </a:xfrm>
        </p:spPr>
        <p:txBody>
          <a:bodyPr>
            <a:normAutofit fontScale="92500" lnSpcReduction="20000"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87 </a:t>
            </a:r>
            <a:r>
              <a:rPr lang="ru-RU" sz="2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y-K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Злоупотребление административным ресурсом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Злоупотребление административным ресурсом в ходе подготовки, проведения выборов и референдумов, в день голосования, кандидатами, руководителями государственных средств массовой информации и интернет-изданий в целях избрания кандидата, списка кандидатов – влечет наказание в виде штрафа II категории.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Те же деяния, совершенное государственными и муниципальными служащими, руководителями государственных и муниципальных организаций, а также руководителями организаций с долей государственного (муниципального) участия более 30 процентов, –  влечет наказание в виде штрафа II категории с лишением права занимать определенные должности или заниматься определенной деятельностью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категории для физических лиц - от 300 до 600 расчетных показателей (от 30 000 до 60 000 сом)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Примечание: Злоупотребление административным ресурсом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неправомерное использование человеческих, финансовых, материальных,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медийных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институциональных ресурсов кандидатами, должностными лицами, руководителями государственных и муниципальных организаций, членами и учредителями средств массовой информации и интернет-изданий на выборах, полученных в результате их контроля над государственными гражданскими и муниципальными служащими или работниками государственных, муниципальных предприятий, учреждений, предприятий с долей государственного (муниципального) участия более 30 процентов, над финансами и их распределением, которые могут трансформироваться в политические или другие формы поддержки тех или иных кандидатов, политических партий, нарушающие равенство всех кандидатов».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315-4547-4E04-8F5E-467E476D59BE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337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344" y="548680"/>
            <a:ext cx="9865096" cy="6001823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87</a:t>
            </a:r>
            <a:r>
              <a:rPr lang="ky-K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Представление кандидатом на выборную должность заведомо  недостоверных сведений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Представление кандидатом в Президенты Кыргызской Республики, кандидатом в депутаты Жогорку Кенеша Кыргызской Республики, местного Кенеша, кандидатом на должность главы исполнительного органа местного самоуправления заведомо недостоверных сведений, документов, предусмотренных законодательством о выборах, в том числе документа об отсутствии гражданства иного государства, а также сокрытие сведений, которые являются препятствием для выдвижения, регистрации и избрания, – влекут наказание в виде штрафа I категории.</a:t>
            </a:r>
          </a:p>
          <a:p>
            <a:pPr marL="0" lvl="0" indent="0"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категории для физических лиц - от 200 до 300 расчетных показателей (от 20 000 до 30 000 сом)</a:t>
            </a:r>
          </a:p>
          <a:p>
            <a:pPr marL="0" lv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Те же деяния, совершенные государственными и муниципальными служащими, –влекут наказание в виде штрафа I категории с лишением права занимать определенные должности или заниматься определенной деятельностью.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315-4547-4E04-8F5E-467E476D59BE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6575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1344" y="1628800"/>
            <a:ext cx="9649072" cy="5053790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191. Воспрепятствование осуществлению избирательных прав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Воспрепятствование свободному осуществлению гражданином своих избирательных прав или права на участие в референдуме, нарушение тайны голосования, -наказывается общественными работами IV категории  или исправительными работами III категории  или штрафом IV категории.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Воспрепятствование работе избирательных комиссий, комиссий по проведению референдума путем вмешательства в деятельность избирательной комиссии, комиссии по проведению референдума, либо в деятельность члена избирательной комиссии, комиссии по проведению референдума, связанную с исполнением им своих обязанностей, в том числе с использованием должностного или служебного положения с целью повлиять на ее решения, а именно требование или указание должностного лица, участников референдума и по иным вопросам, либо преднамеренная попытка нарушения работы или фальсификация данных государственных информационных систем, применяемых в выборном процессе, </a:t>
            </a:r>
            <a:r>
              <a:rPr lang="ru-RU" sz="3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наказывается общественными работами IV категории или исправительными работами </a:t>
            </a:r>
            <a:r>
              <a:rPr lang="en-US" sz="3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3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категории, или штрафом IV категории.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ky-KG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 же деяния, совершенное государственными и муниципальными служащими, -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наказывается исправительными  работами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категории  или штрафом V категории.</a:t>
            </a:r>
            <a:endParaRPr lang="ru-RU" b="1" u="sng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315-4547-4E04-8F5E-467E476D59BE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07368" y="260648"/>
            <a:ext cx="964907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УГОЛОВНАЯ  ОТВЕТСТВЕННОСТЬ</a:t>
            </a:r>
          </a:p>
          <a:p>
            <a:pPr algn="ctr"/>
            <a:r>
              <a:rPr lang="ru-RU" sz="1600" dirty="0"/>
              <a:t>(В редакции Законов КР от </a:t>
            </a:r>
            <a:r>
              <a:rPr lang="ru-RU" sz="1600" u="sng" dirty="0">
                <a:hlinkClick r:id="rId2"/>
              </a:rPr>
              <a:t>15 мая 2019 года </a:t>
            </a:r>
            <a:r>
              <a:rPr lang="en-US" sz="1600" u="sng" dirty="0">
                <a:hlinkClick r:id="rId2"/>
              </a:rPr>
              <a:t>N</a:t>
            </a:r>
            <a:r>
              <a:rPr lang="ru-RU" sz="1600" u="sng" dirty="0">
                <a:hlinkClick r:id="rId2"/>
              </a:rPr>
              <a:t> 62</a:t>
            </a:r>
            <a:r>
              <a:rPr lang="ru-RU" sz="1600" dirty="0"/>
              <a:t>, </a:t>
            </a:r>
            <a:r>
              <a:rPr lang="ru-RU" sz="1600" u="sng" dirty="0">
                <a:hlinkClick r:id="rId3"/>
              </a:rPr>
              <a:t>28 февраля 2020 года </a:t>
            </a:r>
            <a:r>
              <a:rPr lang="en-US" sz="1600" u="sng" dirty="0">
                <a:hlinkClick r:id="rId3"/>
              </a:rPr>
              <a:t>N</a:t>
            </a:r>
            <a:r>
              <a:rPr lang="ru-RU" sz="1600" u="sng" dirty="0">
                <a:hlinkClick r:id="rId3"/>
              </a:rPr>
              <a:t> 21</a:t>
            </a:r>
            <a:r>
              <a:rPr lang="ru-RU" sz="1600" dirty="0"/>
              <a:t>, </a:t>
            </a:r>
          </a:p>
          <a:p>
            <a:pPr algn="ctr"/>
            <a:r>
              <a:rPr lang="ru-RU" sz="1600" u="sng" dirty="0">
                <a:hlinkClick r:id="rId4"/>
              </a:rPr>
              <a:t>3 апреля 2020 года </a:t>
            </a:r>
            <a:r>
              <a:rPr lang="en-US" sz="1600" u="sng" dirty="0">
                <a:hlinkClick r:id="rId4"/>
              </a:rPr>
              <a:t>N</a:t>
            </a:r>
            <a:r>
              <a:rPr lang="ru-RU" sz="1600" u="sng" dirty="0">
                <a:hlinkClick r:id="rId4"/>
              </a:rPr>
              <a:t> 34</a:t>
            </a:r>
            <a:r>
              <a:rPr lang="ru-RU" sz="1600" dirty="0"/>
              <a:t>, </a:t>
            </a:r>
            <a:r>
              <a:rPr lang="ru-RU" sz="1600" u="sng" dirty="0">
                <a:hlinkClick r:id="rId5"/>
              </a:rPr>
              <a:t>24 июля 2020 года </a:t>
            </a:r>
            <a:r>
              <a:rPr lang="en-US" sz="1600" u="sng" dirty="0">
                <a:hlinkClick r:id="rId5"/>
              </a:rPr>
              <a:t>N</a:t>
            </a:r>
            <a:r>
              <a:rPr lang="ru-RU" sz="1600" u="sng" dirty="0">
                <a:hlinkClick r:id="rId5"/>
              </a:rPr>
              <a:t> 88</a:t>
            </a:r>
            <a:r>
              <a:rPr lang="ru-RU" sz="1600" dirty="0"/>
              <a:t>)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59608" y="188640"/>
            <a:ext cx="7498080" cy="720080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100" dirty="0"/>
            </a:b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9336" y="1289605"/>
            <a:ext cx="9505056" cy="43708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itchFamily="18" charset="0"/>
              </a:rPr>
              <a:t>Статья 192. Подкуп голосов избирателей</a:t>
            </a:r>
            <a:endParaRPr lang="ru-RU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u="sng" dirty="0"/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Подкуп голосов избирателей кандидатом в Президенты Кыргызской Республики, кандидатом в депутаты  ЖК КР или местного Кенеша или кандидатом в другие выборные органы государственной власти и муниципальной службы, а равно его супругой(супругом), близкими родственниками, доверенными лицами и уполномоченными представителями путем дачи либо распространения материальных ценностей или способствования в получении какой-либо должности или иных благ - наказывается лишением права занимать определенные должности либо заниматься определенной деятельностью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категории, или исправительными работами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категории, или штрафом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категории (от 220 000-260 000 сом или лишением свободы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категории( от 6м-до 2 лет 6 месяцев).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315-4547-4E04-8F5E-467E476D59BE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95400" y="764704"/>
            <a:ext cx="10657184" cy="4655361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193.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порядка финансирования избирательной кампании.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just">
              <a:buNone/>
            </a:pPr>
            <a:endParaRPr lang="ru-RU" sz="2400" b="1" u="sng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194.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Незаконное использование средств при проведении выборов или референдумов. </a:t>
            </a:r>
          </a:p>
          <a:p>
            <a:pPr lvl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195.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Фальсификация избирательных документов </a:t>
            </a:r>
          </a:p>
          <a:p>
            <a:pPr algn="just">
              <a:buNone/>
            </a:pPr>
            <a:endParaRPr lang="ru-RU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ru-RU" sz="2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315-4547-4E04-8F5E-467E476D59BE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3392" y="1700808"/>
            <a:ext cx="10801200" cy="3744416"/>
          </a:xfrm>
        </p:spPr>
        <p:txBody>
          <a:bodyPr>
            <a:normAutofit lnSpcReduction="10000"/>
          </a:bodyPr>
          <a:lstStyle/>
          <a:p>
            <a:pPr algn="just"/>
            <a:r>
              <a:rPr lang="ky-K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совершения преступлений данной категории должностными лицами государственных органов, рассматривается органами прокуратуры вопрос возбуждения уголовного дела в отношении лица </a:t>
            </a:r>
            <a:r>
              <a:rPr lang="ky-KG" sz="2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(уведомление о подозрении)</a:t>
            </a:r>
            <a:r>
              <a:rPr lang="ky-KG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y-K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направляется в соответсвующие органы следствия для дальнейшего расследования. 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указанные преступления относятся к умышленным преступлениям, а также к видам публичного обвинения и уголовное преследование осуществляется не зависимо от подачи заявления.</a:t>
            </a:r>
          </a:p>
          <a:p>
            <a:pPr marL="0" indent="0" algn="just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досудебное расследование осуществляются следователями органами   внутренних дел.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315-4547-4E04-8F5E-467E476D59BE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91344" y="3456828"/>
            <a:ext cx="9577064" cy="2736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76884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D7CBC03-B17C-4D15-B4B1-E38985FA3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315-4547-4E04-8F5E-467E476D59BE}" type="slidenum">
              <a:rPr lang="ru-RU" smtClean="0"/>
              <a:pPr/>
              <a:t>19</a:t>
            </a:fld>
            <a:endParaRPr lang="ru-RU"/>
          </a:p>
        </p:txBody>
      </p:sp>
      <p:pic>
        <p:nvPicPr>
          <p:cNvPr id="6" name="Рисунок 5" descr="Полиция">
            <a:extLst>
              <a:ext uri="{FF2B5EF4-FFF2-40B4-BE49-F238E27FC236}">
                <a16:creationId xmlns:a16="http://schemas.microsoft.com/office/drawing/2014/main" id="{7ABA71D1-D29F-4362-A8D4-E6F6B58C8F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5400" y="2276872"/>
            <a:ext cx="2022152" cy="2022152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AE96CC3-59D8-491B-B534-981F00748325}"/>
              </a:ext>
            </a:extLst>
          </p:cNvPr>
          <p:cNvSpPr/>
          <p:nvPr/>
        </p:nvSpPr>
        <p:spPr>
          <a:xfrm>
            <a:off x="3210799" y="863341"/>
            <a:ext cx="7560840" cy="1130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Сотрудники милиции не оказывают консультаций избирателям по реализации ими избирательных прав.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E05A63F-7A0A-492B-9C0B-1544E8EC29CE}"/>
              </a:ext>
            </a:extLst>
          </p:cNvPr>
          <p:cNvSpPr/>
          <p:nvPr/>
        </p:nvSpPr>
        <p:spPr>
          <a:xfrm>
            <a:off x="3210799" y="2558976"/>
            <a:ext cx="7560840" cy="1130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При возникновении подобного рода вопросов  сотрудники милиции направляют избирателя председателю, заместителю председателя, секретарю или иному члену комиссии.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4F15D67-6B49-4ADB-90E2-A8CB9F0A3D7C}"/>
              </a:ext>
            </a:extLst>
          </p:cNvPr>
          <p:cNvSpPr/>
          <p:nvPr/>
        </p:nvSpPr>
        <p:spPr>
          <a:xfrm>
            <a:off x="3210799" y="4299024"/>
            <a:ext cx="7560840" cy="1434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В </a:t>
            </a:r>
            <a:r>
              <a:rPr lang="ru-RU" dirty="0"/>
              <a:t>ходе несения службы на избирательном участке сотрудник милиции в пределах компетенции выполняют комплекс мер, направленных на обеспечение охраны безопасности граждан, общественного порядка и безопасности лиц, находящихся в помещении избирательного участка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08201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7C0189-6B9A-4E7E-B788-B7DF60026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ОТВЕТСТВЕННОСТИ</a:t>
            </a:r>
            <a:b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УГОЛОВНО-ПРАВОВОГО НАПРАВЛЕНИЯ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6DD98AB-3B96-4F41-B963-719084FF7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315-4547-4E04-8F5E-467E476D59BE}" type="slidenum">
              <a:rPr lang="ru-RU" smtClean="0"/>
              <a:pPr/>
              <a:t>2</a:t>
            </a:fld>
            <a:endParaRPr lang="ru-RU"/>
          </a:p>
        </p:txBody>
      </p:sp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id="{954DA4D4-040B-4E82-8DD8-C49D6892FB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62448793"/>
              </p:ext>
            </p:extLst>
          </p:nvPr>
        </p:nvGraphicFramePr>
        <p:xfrm>
          <a:off x="1612900" y="2348881"/>
          <a:ext cx="9955708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57969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52736"/>
            <a:ext cx="8596668" cy="4076723"/>
          </a:xfrm>
        </p:spPr>
        <p:txBody>
          <a:bodyPr/>
          <a:lstStyle/>
          <a:p>
            <a:endParaRPr lang="ru-RU" dirty="0"/>
          </a:p>
          <a:p>
            <a:pPr marL="0" indent="0" algn="ctr">
              <a:buNone/>
            </a:pPr>
            <a:endParaRPr lang="ru-R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 !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315-4547-4E04-8F5E-467E476D59BE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225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idx="1"/>
          </p:nvPr>
        </p:nvSpPr>
        <p:spPr>
          <a:xfrm>
            <a:off x="1055440" y="1063416"/>
            <a:ext cx="10297144" cy="474184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5100" dirty="0">
                <a:cs typeface="Times New Roman" panose="02020603050405020304" pitchFamily="18" charset="0"/>
              </a:rPr>
              <a:t>Если проанализируем состав и ряд особенностей нарушений против порядка управления в сфере реализации избирательных прав граждан, то все они сосредоточены в главе 10 КоН и, соответственно, их объектом выступают избирательные права граждан и установленный порядок его обеспечения. </a:t>
            </a:r>
          </a:p>
          <a:p>
            <a:pPr algn="just"/>
            <a:endParaRPr lang="ru-RU" sz="5100" dirty="0"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315-4547-4E04-8F5E-467E476D59B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171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E1A9B415-49FB-4D97-8277-0257979A70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5727208"/>
              </p:ext>
            </p:extLst>
          </p:nvPr>
        </p:nvGraphicFramePr>
        <p:xfrm>
          <a:off x="1103312" y="476672"/>
          <a:ext cx="10087427" cy="5771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300FC14-0F5C-4225-BBC9-9F9A52B0C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315-4547-4E04-8F5E-467E476D59BE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276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idx="1"/>
          </p:nvPr>
        </p:nvSpPr>
        <p:spPr>
          <a:xfrm>
            <a:off x="126616" y="994128"/>
            <a:ext cx="11514000" cy="29523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just"/>
            <a:r>
              <a:rPr lang="ru-RU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   Санкции всех статей Кодекса Кыргызской Республики о нарушениях против порядка управления в сфере реализации избирательного права граждан, предусматривают штрафы, минимальный размер которых в настоящее время составляет для физических лиц 1000 сом, для юридических лиц 5000 сом, максимальный размер штрафа для физических лиц 17500 сом, для юридических лиц 55000 сом.</a:t>
            </a:r>
          </a:p>
          <a:p>
            <a:pPr algn="just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315-4547-4E04-8F5E-467E476D59BE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94223" y="4149080"/>
            <a:ext cx="11690409" cy="2448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ky-KG" sz="2000" dirty="0">
                <a:cs typeface="Times New Roman" panose="02020603050405020304" pitchFamily="18" charset="0"/>
              </a:rPr>
              <a:t>Дела о нарушениях в сфере раелизации избирательных прав граждан, предусмротренных статьями 42-48 Кодекса Кыргызской Республики о нарушениях, рассматриваются – избирательными комиссиями (в соответствии с постановлением Центральной избирательной комиссии Кыргызской Республики №41 от 11 февраля 2020 года).</a:t>
            </a:r>
            <a:endParaRPr lang="ru-RU" sz="2000" dirty="0"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8147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57D37F-6A94-4A98-BB94-0B2886F4D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986393" cy="767687"/>
          </a:xfrm>
        </p:spPr>
        <p:txBody>
          <a:bodyPr/>
          <a:lstStyle/>
          <a:p>
            <a:r>
              <a:rPr lang="ru-RU" sz="1400" b="1" dirty="0"/>
              <a:t>В </a:t>
            </a:r>
            <a:r>
              <a:rPr lang="ru-RU" sz="2000" b="1" dirty="0"/>
              <a:t>соответствии с постановлением ЦИК от 11 февраля 2020 года №41 , при совершении нарушения против порядка управления в сфере реализации избирательных прав граждан уполномоченное должностное лицо избирательной комиссии:</a:t>
            </a:r>
            <a:br>
              <a:rPr lang="ru-RU" sz="2000" b="1" dirty="0"/>
            </a:br>
            <a:endParaRPr lang="ru-RU" sz="1400" b="1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B95A6C1-2CC3-4BAA-A262-57BE2AEE3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315-4547-4E04-8F5E-467E476D59BE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14" name="Схема 13">
            <a:extLst>
              <a:ext uri="{FF2B5EF4-FFF2-40B4-BE49-F238E27FC236}">
                <a16:creationId xmlns:a16="http://schemas.microsoft.com/office/drawing/2014/main" id="{801E1639-C2F1-4338-9E44-FA4F759998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3181549"/>
              </p:ext>
            </p:extLst>
          </p:nvPr>
        </p:nvGraphicFramePr>
        <p:xfrm>
          <a:off x="666784" y="1853248"/>
          <a:ext cx="5504160" cy="4384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5" name="Схема 14">
            <a:extLst>
              <a:ext uri="{FF2B5EF4-FFF2-40B4-BE49-F238E27FC236}">
                <a16:creationId xmlns:a16="http://schemas.microsoft.com/office/drawing/2014/main" id="{3B91EED6-6C49-4549-B14C-6D8234005B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2496713"/>
              </p:ext>
            </p:extLst>
          </p:nvPr>
        </p:nvGraphicFramePr>
        <p:xfrm>
          <a:off x="6312024" y="1853248"/>
          <a:ext cx="5504160" cy="4384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534736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438" y="375448"/>
            <a:ext cx="9010650" cy="10373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по КОДЕКСУ КР О НАРУШЕНИЯХ </a:t>
            </a:r>
            <a:r>
              <a:rPr lang="ru-RU" sz="28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(рассматриваемые избирательными комиссиями)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315-4547-4E04-8F5E-467E476D59BE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515380" y="1530687"/>
            <a:ext cx="9315347" cy="42686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42. Нарушение прав участника избирательного процесса</a:t>
            </a:r>
          </a:p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 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Невыполнение решений и требований избирательной комиссии, принятых в пределах ее полномочий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(санкция в виде наложение штрафа 3 категории - для физических лиц 55 расчетных показателей или 5500 сом, для юридических лиц 170 расчетных показателей или 17000 сом).</a:t>
            </a:r>
          </a:p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избирателем заведомо недостоверных сведений о смене избирательного адреса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(санкция в виде штрафа 2 категории -для физических лиц 30 расчетных показателей или 3000 сом, для юридических лиц 130 расчетных показателей или 13000 сом).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43. Отказ в предоставлении отпуска для участия в выборах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(для физических лиц – 1000 сом, для юридических лиц-5000 сом)-по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категории;</a:t>
            </a: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44. Нарушение условий проведения предвыборной агитации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(для физических лиц –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75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 сом, для юридических лиц-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сом)- по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категории;</a:t>
            </a: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45. Распространение заведомо ложных сведений о кандидате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(для физических лиц – 12500 сом, для юридических лиц-35000 сом) по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категории;</a:t>
            </a:r>
          </a:p>
          <a:p>
            <a:pPr marL="0" indent="0">
              <a:buNone/>
            </a:pPr>
            <a:endParaRPr lang="ru-RU" sz="2000" dirty="0"/>
          </a:p>
          <a:p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001775" y="1956333"/>
            <a:ext cx="216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48010" y="3212976"/>
            <a:ext cx="123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9422" y="1484786"/>
            <a:ext cx="9292491" cy="1408138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315-4547-4E04-8F5E-467E476D59BE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56174" y="431761"/>
            <a:ext cx="9438986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46. Распространение средствами массовой информации сведений, порочащую честь, достоинство и деловую репутацию кандидата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(для физических лиц – 17500 сом, для юридических лиц-55000 сом) по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VIII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категории;</a:t>
            </a:r>
          </a:p>
          <a:p>
            <a:pPr algn="just"/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47. Распространение анонимных агитационных материалов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(для физических лиц – 1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500 сом, для юридических лиц-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5000 сом) по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категории;</a:t>
            </a:r>
          </a:p>
          <a:p>
            <a:pPr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48. Уничтожение или повреждение агитационных материалов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влечет ответственность по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(для физических лиц – 7500 сом, для юридических лиц-23000 сом).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Примечание: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Освобождается от ответственности по настоящей статье собственник (владелец) здания, сооружения или иного объекта, на котором были вывешены агитационные материалы без его согласия.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293. Невыполнение или ненадлежащее выполнение законного решения, предписания, распоряжения или требования уполномоченного органа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влечет ответственность по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(для физических лиц – 3000 сом, для юридических лиц-13000 сом);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28885" y="4860138"/>
            <a:ext cx="9017828" cy="158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31054" y="13639"/>
            <a:ext cx="9505056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ky-KG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нарушений рассматриваемые органами внутренних дел в соответствии с Кодексом о нарушениях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360" y="1844824"/>
            <a:ext cx="9433048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42</a:t>
            </a:r>
            <a:r>
              <a:rPr lang="ru-RU" sz="2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избирателем (участником референдума) денежных средств и материальных ценностей</a:t>
            </a:r>
          </a:p>
          <a:p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избирателем (участником референдума) лично либо через посредника денежных средств и (или) материальных ценностей за реализацию его активного избирательного права в пользу подкупающего или представляемых им лиц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влечет наказание в виде штрафа 1 категории.</a:t>
            </a:r>
          </a:p>
          <a:p>
            <a:pPr marL="0" indent="0"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Примечание. Лицо, совершившее действие, предусмотренное настоящей статьей, освобождается от ответственности, если добровольно сообщило о получении денежных средств и материальных ценностей в ходе подготовки и проведения выборов и референдумов».</a:t>
            </a:r>
            <a:endParaRPr lang="ky-KG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15315-4547-4E04-8F5E-467E476D59B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1123</TotalTime>
  <Words>1641</Words>
  <Application>Microsoft Office PowerPoint</Application>
  <PresentationFormat>Широкоэкранный</PresentationFormat>
  <Paragraphs>118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Calibri</vt:lpstr>
      <vt:lpstr>Century Gothic</vt:lpstr>
      <vt:lpstr>Segoe UI Light</vt:lpstr>
      <vt:lpstr>Times New Roman</vt:lpstr>
      <vt:lpstr>Wingdings 3</vt:lpstr>
      <vt:lpstr>Ион</vt:lpstr>
      <vt:lpstr>Презентация PowerPoint</vt:lpstr>
      <vt:lpstr>ВИДЫ ОТВЕТСТВЕННОСТИ  УГОЛОВНО-ПРАВОВОГО НАПРАВЛЕНИЯ</vt:lpstr>
      <vt:lpstr>Презентация PowerPoint</vt:lpstr>
      <vt:lpstr>Презентация PowerPoint</vt:lpstr>
      <vt:lpstr>Презентация PowerPoint</vt:lpstr>
      <vt:lpstr>В соответствии с постановлением ЦИК от 11 февраля 2020 года №41 , при совершении нарушения против порядка управления в сфере реализации избирательных прав граждан уполномоченное должностное лицо избирательной комиссии: </vt:lpstr>
      <vt:lpstr>ОТВЕТСТВЕННОСТЬ по КОДЕКСУ КР О НАРУШЕНИЯХ (рассматриваемые избирательными комиссиями)</vt:lpstr>
      <vt:lpstr>Презентация PowerPoint</vt:lpstr>
      <vt:lpstr>Виды нарушений рассматриваемые органами внутренних дел в соответствии с Кодексом о нарушениях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LENOVO</cp:lastModifiedBy>
  <cp:revision>152</cp:revision>
  <dcterms:created xsi:type="dcterms:W3CDTF">2017-05-16T10:14:24Z</dcterms:created>
  <dcterms:modified xsi:type="dcterms:W3CDTF">2020-08-27T04:38:23Z</dcterms:modified>
</cp:coreProperties>
</file>