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71" r:id="rId9"/>
    <p:sldId id="272" r:id="rId10"/>
    <p:sldId id="273" r:id="rId11"/>
    <p:sldId id="274" r:id="rId12"/>
    <p:sldId id="275" r:id="rId13"/>
    <p:sldId id="267" r:id="rId14"/>
    <p:sldId id="268" r:id="rId15"/>
    <p:sldId id="278" r:id="rId16"/>
    <p:sldId id="279" r:id="rId17"/>
    <p:sldId id="280" r:id="rId18"/>
    <p:sldId id="281" r:id="rId19"/>
    <p:sldId id="277" r:id="rId20"/>
    <p:sldId id="282" r:id="rId21"/>
    <p:sldId id="266" r:id="rId22"/>
    <p:sldId id="269" r:id="rId23"/>
    <p:sldId id="27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2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967D-D356-464E-8CCA-7A766BFECCFF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4D0A-1765-4623-908D-C821745EE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261B7-EDCF-44B6-BB6E-4689E2CF8C15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C9FB7-00DE-4BF9-A11E-7078A27F1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0646-EED0-42AE-9F07-D80C32E65FC5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2AB6-F574-4F71-BE26-ADF7637F1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8A50-21DC-4065-8FCC-3F0B33C9880A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1823-7AD5-4963-BCB4-2B85FB81B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2F8EE-6910-4DF4-8ED3-2A72291A7549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020F9-C888-40AD-86C5-DA696DC17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58AE-4625-46C6-8DE1-ED9C2FC5C9FC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83D3E-6D88-4A67-8F7A-EB636E61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890A-A1BA-47C8-9DE5-2C0C482BA0E1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7402-02C7-4067-BB0C-72248ED06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3E70-A219-4C88-BCA0-35D8EA545276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CDC57-01BF-4AE9-B45B-B9557E3A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E5AAE-1681-4285-B422-0FAB19309649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A584-C0ED-46D4-9B24-2EC2EBB69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3550-FDF3-47B7-A7D7-E85D68586DDE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284F-70A2-4FFC-90BC-4F6EDBAA5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953D-E78A-4C7E-9E1F-35B5C7AA6767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3633-3530-4585-8E45-E7EC65174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2D59EA-9097-4994-8057-FC752996A03C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3F78722-70D3-4CB5-9708-DD5780617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79" r:id="rId9"/>
    <p:sldLayoutId id="2147483678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AppData\Local\Temp\Toktom\3f711c3a-2070-4c5c-9fe9-b4e175fadbb2\document.htm#st_42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AppData\Local\Temp\Toktom\3f711c3a-2070-4c5c-9fe9-b4e175fadbb2\document.htm#st_48" TargetMode="External"/><Relationship Id="rId2" Type="http://schemas.openxmlformats.org/officeDocument/2006/relationships/hyperlink" Target="file:///C:\Users\User\AppData\Local\Temp\Toktom\3f711c3a-2070-4c5c-9fe9-b4e175fadbb2\document.htm#st_4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55575" y="2708920"/>
            <a:ext cx="7488833" cy="359718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solidFill>
                  <a:srgbClr val="FFC000"/>
                </a:solidFill>
                <a:latin typeface="+mn-lt"/>
              </a:rPr>
              <a:t>Надзор за органами государственной власти и органами МСУ в ходе организации и проведения выборов.</a:t>
            </a:r>
            <a:br>
              <a:rPr lang="ru-RU" sz="4000" dirty="0">
                <a:solidFill>
                  <a:srgbClr val="FFC000"/>
                </a:solidFill>
                <a:latin typeface="+mn-lt"/>
              </a:rPr>
            </a:br>
            <a:endParaRPr lang="ru-RU" sz="40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43000" y="3929659"/>
            <a:ext cx="6858000" cy="99060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Онлайн тренинг «Выборы в </a:t>
            </a:r>
            <a:r>
              <a:rPr lang="ru-RU" sz="8000" dirty="0" err="1"/>
              <a:t>Жогорку</a:t>
            </a:r>
            <a:r>
              <a:rPr lang="ru-RU" sz="8000" dirty="0"/>
              <a:t> </a:t>
            </a:r>
            <a:r>
              <a:rPr lang="ru-RU" sz="8000" dirty="0" err="1"/>
              <a:t>Кенеш</a:t>
            </a:r>
            <a:r>
              <a:rPr lang="ru-RU" sz="8000" dirty="0"/>
              <a:t> </a:t>
            </a:r>
            <a:r>
              <a:rPr lang="ru-RU" sz="7400" dirty="0"/>
              <a:t>2020 год. </a:t>
            </a:r>
          </a:p>
          <a:p>
            <a:r>
              <a:rPr lang="ru-RU" sz="7400" b="1" dirty="0"/>
              <a:t>Надзор за органами государственной власти и органами МСУ в ходе организации и проведения выборов.</a:t>
            </a:r>
            <a:endParaRPr lang="ru-RU" sz="7400" dirty="0"/>
          </a:p>
          <a:p>
            <a:endParaRPr lang="ru-RU" sz="7400" dirty="0"/>
          </a:p>
        </p:txBody>
      </p:sp>
      <p:pic>
        <p:nvPicPr>
          <p:cNvPr id="16" name="Рисунок 15" descr="C:\Users\okutishcheva\Desktop\OSCE logo\Logo signature_ru.png">
            <a:extLst>
              <a:ext uri="{FF2B5EF4-FFF2-40B4-BE49-F238E27FC236}">
                <a16:creationId xmlns:a16="http://schemas.microsoft.com/office/drawing/2014/main" id="{28D02190-1DEE-469C-87F3-7CC025BB7DB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" y="5748278"/>
            <a:ext cx="1729740" cy="231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C:\Users\User\AppData\Local\Temp\Rar$DRa7308.14732\ЦИК_лого\ЦИК_лого_ру.png">
            <a:extLst>
              <a:ext uri="{FF2B5EF4-FFF2-40B4-BE49-F238E27FC236}">
                <a16:creationId xmlns:a16="http://schemas.microsoft.com/office/drawing/2014/main" id="{68B02E70-EAD7-4934-BCE2-84F056023B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259" y="5616198"/>
            <a:ext cx="50292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CCECDA1-23AB-47F2-BBD2-90FD416EA8D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21" y="5541801"/>
            <a:ext cx="601980" cy="54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logomvd.png">
            <a:extLst>
              <a:ext uri="{FF2B5EF4-FFF2-40B4-BE49-F238E27FC236}">
                <a16:creationId xmlns:a16="http://schemas.microsoft.com/office/drawing/2014/main" id="{33CB4667-A1EC-48E9-96B5-B5B76EA032C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831" y="5505690"/>
            <a:ext cx="556260" cy="551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1780BAF-FEAA-49D8-BB37-2B90C93FCA2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321" y="5165903"/>
            <a:ext cx="502920" cy="996950"/>
          </a:xfrm>
          <a:prstGeom prst="rect">
            <a:avLst/>
          </a:prstGeom>
          <a:noFill/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A050DA3-6ECE-41BE-A11D-82091CFE9D7E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683" y="5677140"/>
            <a:ext cx="1187450" cy="335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6"/>
            <a:ext cx="5904656" cy="4511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Органы внутренних дел с учетом обстоятельств правонарушения составляют протоколы и </a:t>
            </a:r>
            <a:r>
              <a:rPr lang="ky-KG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рассматривают д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ела о нарушениях, предусмотренных статьями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42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-3, 81, 82,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82-2, 90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Кодекса</a:t>
            </a:r>
            <a:r>
              <a:rPr lang="ky-KG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 о нарушениях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y-KG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порядком производства по делам о нарушениях. </a:t>
            </a:r>
            <a:endParaRPr lang="ru-RU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5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рганы внутренних дел осуществляют досудебное производство по делам о проступках, предусмотренных статьями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87, 87-1, 87-2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Кодекса Кыргызской Республики о проступках: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статья 87 (</a:t>
            </a:r>
            <a:r>
              <a:rPr lang="ky-KG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Голосование избирателем за другое лицо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статья 87-1 (</a:t>
            </a:r>
            <a:r>
              <a:rPr lang="ky-KG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Злоупотребление административным ресурсом);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ky-KG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статья 87-2 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Представление кандидатом на выборную должность заведомо недостоверных сведений).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3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513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Органы внутренних дел осуществляют досудебное производство по уголовным делам о преступлениях, предусмотренных статьями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191-195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Уголовного кодекса Кыргызской Республики: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статья 191 (Воспрепятствование осуществлению избирательных прав);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статья 192 (Подкуп голосов избирателей);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-статья 193 (Нарушение порядка финансирования избирательной кампании);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- статья 194 (Незаконное использование средств при проведении выборов или референдума);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- статья 195 (Фальсификация избирательных документов).</a:t>
            </a:r>
            <a:endParaRPr lang="ru-RU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08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1331913" y="476250"/>
            <a:ext cx="6781800" cy="1087438"/>
          </a:xfrm>
        </p:spPr>
        <p:txBody>
          <a:bodyPr/>
          <a:lstStyle/>
          <a:p>
            <a:pPr algn="ctr" eaLnBrk="1" hangingPunct="1"/>
            <a:r>
              <a:rPr lang="ru-RU" sz="4400" dirty="0">
                <a:latin typeface="+mn-lt"/>
              </a:rPr>
              <a:t>Прокурорский надзор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755650" y="1557338"/>
            <a:ext cx="7543800" cy="44704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dirty="0"/>
              <a:t>Органы прокуратуры осуществляют надзор за соблюдением органами исполнительной власти, другими государственными органами, перечень которых определяется конституционным законом,  органами местного самоуправления, их должностными лицами избирательного законодательства, а также рассматривают заявления (жалобы) на их действия, за которые предусматривается ответственность в соответствии с законодательством Кыргызской Республики.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181100" y="396876"/>
            <a:ext cx="6781800" cy="87153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latin typeface="+mn-lt"/>
              </a:rPr>
              <a:t>Ограничения для государственных и муниципальных служащих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268413"/>
            <a:ext cx="7842250" cy="4687887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</a:rPr>
              <a:t>Органы прокуратуры, другие государственные органы, органы местного самоуправления </a:t>
            </a:r>
            <a:r>
              <a:rPr lang="ru-RU" sz="2800" b="1" i="1" dirty="0">
                <a:solidFill>
                  <a:srgbClr val="FF0000"/>
                </a:solidFill>
              </a:rPr>
              <a:t>не вправе вмешиваться в деятельность избирательных комиссий</a:t>
            </a:r>
            <a:r>
              <a:rPr lang="ru-RU" sz="2800" dirty="0">
                <a:solidFill>
                  <a:schemeClr val="tx1"/>
                </a:solidFill>
              </a:rPr>
              <a:t>, не осуществляют надзор за их деятельностью, не выносят акты прокурорского реагирования в отношении избирательных комиссий и их членов.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</a:rPr>
              <a:t>Исключения составляют обстоятельства совершения членами, председателем, заместителем председателя, секретарем избирательной комиссии преступлений и проступков по которым материалы подлежат регистрации в ЕРПП для </a:t>
            </a:r>
            <a:r>
              <a:rPr lang="ru-RU" sz="2800" dirty="0" err="1">
                <a:solidFill>
                  <a:schemeClr val="tx1"/>
                </a:solidFill>
              </a:rPr>
              <a:t>провдения</a:t>
            </a:r>
            <a:r>
              <a:rPr lang="ru-RU" sz="2800" dirty="0">
                <a:solidFill>
                  <a:schemeClr val="tx1"/>
                </a:solidFill>
              </a:rPr>
              <a:t> досудебного производства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04665"/>
            <a:ext cx="849694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dirty="0">
                <a:latin typeface="+mn-lt"/>
              </a:rPr>
              <a:t>Очень важной</a:t>
            </a:r>
            <a:r>
              <a:rPr lang="ru-RU" sz="2500" dirty="0">
                <a:latin typeface="+mn-lt"/>
              </a:rPr>
              <a:t> составляющей частью надзора осуществляемого прокуратурой над органами исполнительной власти и местного самоуправления и их должностными лицами в ходе организации и проведения выборов депутатов </a:t>
            </a:r>
            <a:r>
              <a:rPr lang="ru-RU" sz="2500" dirty="0" err="1">
                <a:latin typeface="+mn-lt"/>
              </a:rPr>
              <a:t>Жогорку</a:t>
            </a:r>
            <a:r>
              <a:rPr lang="ru-RU" sz="2500" dirty="0">
                <a:latin typeface="+mn-lt"/>
              </a:rPr>
              <a:t> </a:t>
            </a:r>
            <a:r>
              <a:rPr lang="ru-RU" sz="2500" dirty="0" err="1">
                <a:latin typeface="+mn-lt"/>
              </a:rPr>
              <a:t>Кенеша</a:t>
            </a:r>
            <a:r>
              <a:rPr lang="ru-RU" sz="2500" dirty="0">
                <a:latin typeface="+mn-lt"/>
              </a:rPr>
              <a:t>  является пресечение </a:t>
            </a:r>
            <a:r>
              <a:rPr lang="ru-RU" sz="2500" b="1" dirty="0">
                <a:latin typeface="+mn-lt"/>
              </a:rPr>
              <a:t>злоупотребления административным ресурсом.</a:t>
            </a:r>
            <a:endParaRPr lang="ru-RU" sz="2500" dirty="0">
              <a:latin typeface="+mn-lt"/>
            </a:endParaRPr>
          </a:p>
          <a:p>
            <a:pPr algn="just"/>
            <a:r>
              <a:rPr lang="ru-RU" sz="2500" dirty="0">
                <a:latin typeface="+mn-lt"/>
              </a:rPr>
              <a:t>Норма </a:t>
            </a:r>
            <a:r>
              <a:rPr lang="ru-RU" sz="2500" b="1" dirty="0">
                <a:latin typeface="+mn-lt"/>
              </a:rPr>
              <a:t>ст.21-1</a:t>
            </a:r>
            <a:r>
              <a:rPr lang="ru-RU" sz="2500" dirty="0">
                <a:latin typeface="+mn-lt"/>
              </a:rPr>
              <a:t> конституционного Закона «О выборах Президента Кыргызской Республики и депутатов </a:t>
            </a:r>
            <a:r>
              <a:rPr lang="ru-RU" sz="2500" dirty="0" err="1">
                <a:latin typeface="+mn-lt"/>
              </a:rPr>
              <a:t>Жогорку</a:t>
            </a:r>
            <a:r>
              <a:rPr lang="ru-RU" sz="2500" dirty="0">
                <a:latin typeface="+mn-lt"/>
              </a:rPr>
              <a:t> </a:t>
            </a:r>
            <a:r>
              <a:rPr lang="ru-RU" sz="2500" dirty="0" err="1">
                <a:latin typeface="+mn-lt"/>
              </a:rPr>
              <a:t>Кенеша</a:t>
            </a:r>
            <a:r>
              <a:rPr lang="ru-RU" sz="2500" dirty="0">
                <a:latin typeface="+mn-lt"/>
              </a:rPr>
              <a:t> Кыргызской Республики» является прогрессивной правовой нормой препятствующей действиям руководителей государственных и муниципальных органов, других учреждений и организаций, направленных на поддержку отдельных кандидатов политических партий и таким образом нарушающих равенство всех кандидатов.</a:t>
            </a:r>
          </a:p>
          <a:p>
            <a:pPr algn="just"/>
            <a:endParaRPr lang="ru-RU" sz="2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740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56084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 </a:t>
            </a:r>
            <a:r>
              <a:rPr lang="ru-RU" sz="2500" dirty="0">
                <a:latin typeface="+mn-lt"/>
              </a:rPr>
              <a:t>В нарушение </a:t>
            </a:r>
            <a:r>
              <a:rPr lang="ru-RU" sz="2500" b="1" dirty="0">
                <a:latin typeface="+mn-lt"/>
              </a:rPr>
              <a:t>ч.15 ст.22</a:t>
            </a:r>
            <a:r>
              <a:rPr lang="ru-RU" sz="2500" dirty="0">
                <a:latin typeface="+mn-lt"/>
              </a:rPr>
              <a:t> конституционного Закона Кыргызской Республики «О выборах Президента Кыргызской Республики и  депутатов </a:t>
            </a:r>
            <a:r>
              <a:rPr lang="ru-RU" sz="2500" dirty="0" err="1">
                <a:latin typeface="+mn-lt"/>
              </a:rPr>
              <a:t>Жогорку</a:t>
            </a:r>
            <a:r>
              <a:rPr lang="ru-RU" sz="2500" dirty="0">
                <a:latin typeface="+mn-lt"/>
              </a:rPr>
              <a:t> </a:t>
            </a:r>
            <a:r>
              <a:rPr lang="ru-RU" sz="2500" dirty="0" err="1">
                <a:latin typeface="+mn-lt"/>
              </a:rPr>
              <a:t>Кенеша</a:t>
            </a:r>
            <a:r>
              <a:rPr lang="ru-RU" sz="2500" dirty="0">
                <a:latin typeface="+mn-lt"/>
              </a:rPr>
              <a:t> Кыргызской Республики», </a:t>
            </a:r>
            <a:r>
              <a:rPr lang="ru-RU" sz="2500" dirty="0" err="1">
                <a:latin typeface="+mn-lt"/>
              </a:rPr>
              <a:t>возможн</a:t>
            </a:r>
            <a:r>
              <a:rPr lang="ky-KG" sz="2500" dirty="0">
                <a:latin typeface="+mn-lt"/>
              </a:rPr>
              <a:t>ы случаи</a:t>
            </a:r>
            <a:r>
              <a:rPr lang="ru-RU" sz="2500" dirty="0">
                <a:latin typeface="+mn-lt"/>
              </a:rPr>
              <a:t> неправомерного проведения агитации и распространения агитационных материалов  государственными гражданскими и муниципальными служащими, лицами, замещающие государственные политические должности, за исключением депутатов </a:t>
            </a:r>
            <a:r>
              <a:rPr lang="ru-RU" sz="2500" dirty="0" err="1">
                <a:latin typeface="+mn-lt"/>
              </a:rPr>
              <a:t>Жогорку</a:t>
            </a:r>
            <a:r>
              <a:rPr lang="ru-RU" sz="2500" dirty="0">
                <a:latin typeface="+mn-lt"/>
              </a:rPr>
              <a:t> </a:t>
            </a:r>
            <a:r>
              <a:rPr lang="ru-RU" sz="2500" dirty="0" err="1">
                <a:latin typeface="+mn-lt"/>
              </a:rPr>
              <a:t>Кенеша</a:t>
            </a:r>
            <a:r>
              <a:rPr lang="ru-RU" sz="2500" dirty="0">
                <a:latin typeface="+mn-lt"/>
              </a:rPr>
              <a:t>, специальные государственные и политические муниципальные должности, за исключением депутатов местных </a:t>
            </a:r>
            <a:r>
              <a:rPr lang="ru-RU" sz="2500" dirty="0" err="1">
                <a:latin typeface="+mn-lt"/>
              </a:rPr>
              <a:t>кенешей</a:t>
            </a:r>
            <a:r>
              <a:rPr lang="ru-RU" sz="2500" dirty="0">
                <a:latin typeface="+mn-lt"/>
              </a:rPr>
              <a:t> и другими лицами.</a:t>
            </a:r>
          </a:p>
        </p:txBody>
      </p:sp>
    </p:spTree>
    <p:extLst>
      <p:ext uri="{BB962C8B-B14F-4D97-AF65-F5344CB8AC3E}">
        <p14:creationId xmlns:p14="http://schemas.microsoft.com/office/powerpoint/2010/main" val="305501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5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+mn-lt"/>
              </a:rPr>
              <a:t>Согласно требованиям </a:t>
            </a:r>
            <a:r>
              <a:rPr lang="ru-RU" sz="2200" b="1" dirty="0">
                <a:latin typeface="+mn-lt"/>
              </a:rPr>
              <a:t>ч.3 ст.9, ч.4 ст.10-1, ч.4 ст.17, ч.2 ст.19, ч.3 ст.20, к</a:t>
            </a:r>
            <a:r>
              <a:rPr lang="ru-RU" sz="2200" dirty="0">
                <a:latin typeface="+mn-lt"/>
              </a:rPr>
              <a:t>онституционного Закона, наблюдателем,  общественными наблюдателями в избирательных комиссиях, представителем в избирательных комиссиях, уполномоченными представителями, доверенными лицами не вправе быть депутат </a:t>
            </a:r>
            <a:r>
              <a:rPr lang="ru-RU" sz="2200" dirty="0" err="1">
                <a:latin typeface="+mn-lt"/>
              </a:rPr>
              <a:t>Жогорку</a:t>
            </a:r>
            <a:r>
              <a:rPr lang="ru-RU" sz="2200" dirty="0">
                <a:latin typeface="+mn-lt"/>
              </a:rPr>
              <a:t> </a:t>
            </a:r>
            <a:r>
              <a:rPr lang="ru-RU" sz="2200" dirty="0" err="1">
                <a:latin typeface="+mn-lt"/>
              </a:rPr>
              <a:t>Кенеша</a:t>
            </a:r>
            <a:r>
              <a:rPr lang="ru-RU" sz="2200" dirty="0">
                <a:latin typeface="+mn-lt"/>
              </a:rPr>
              <a:t>, депутат местного </a:t>
            </a:r>
            <a:r>
              <a:rPr lang="ru-RU" sz="2200" dirty="0" err="1">
                <a:latin typeface="+mn-lt"/>
              </a:rPr>
              <a:t>кенеша</a:t>
            </a:r>
            <a:r>
              <a:rPr lang="ru-RU" sz="2200" dirty="0">
                <a:latin typeface="+mn-lt"/>
              </a:rPr>
              <a:t>, кандидаты в депутаты </a:t>
            </a:r>
            <a:r>
              <a:rPr lang="ru-RU" sz="2200" dirty="0" err="1">
                <a:latin typeface="+mn-lt"/>
              </a:rPr>
              <a:t>Жогорку</a:t>
            </a:r>
            <a:r>
              <a:rPr lang="ru-RU" sz="2200" dirty="0">
                <a:latin typeface="+mn-lt"/>
              </a:rPr>
              <a:t> </a:t>
            </a:r>
            <a:r>
              <a:rPr lang="ru-RU" sz="2200" dirty="0" err="1">
                <a:latin typeface="+mn-lt"/>
              </a:rPr>
              <a:t>Кенеша</a:t>
            </a:r>
            <a:r>
              <a:rPr lang="ru-RU" sz="2200" dirty="0">
                <a:latin typeface="+mn-lt"/>
              </a:rPr>
              <a:t> или местного </a:t>
            </a:r>
            <a:r>
              <a:rPr lang="ru-RU" sz="2200" dirty="0" err="1">
                <a:latin typeface="+mn-lt"/>
              </a:rPr>
              <a:t>кенеша</a:t>
            </a:r>
            <a:r>
              <a:rPr lang="ru-RU" sz="2200" dirty="0">
                <a:latin typeface="+mn-lt"/>
              </a:rPr>
              <a:t>, лица, замещающие политические, специальные государственные должности и политические муниципальные должности, государственные гражданские и муниципальные служащие, член избирательной комиссии, доверенное лицо политической партии, выдвинувшей список кандидатов, их представители в избирательных комиссиях, судьи, прокуроры, работники иных правоохранительных и фискальных органов, военнослужащие, религиозные деятели, иностранные граждане и лица без гражданства, а также лица, чья судимость не снята или не погашена в установленном законом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1065986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3529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+mn-lt"/>
              </a:rPr>
              <a:t>Статья 21 КЗ-</a:t>
            </a:r>
            <a:r>
              <a:rPr lang="ru-RU" sz="2000" dirty="0">
                <a:latin typeface="+mn-lt"/>
              </a:rPr>
              <a:t> зарегистрированные кандидаты, замещающие государственные политические, за исключением депутатов </a:t>
            </a:r>
            <a:r>
              <a:rPr lang="ru-RU" sz="2000" dirty="0" err="1">
                <a:latin typeface="+mn-lt"/>
              </a:rPr>
              <a:t>Жогорку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Кенеша</a:t>
            </a:r>
            <a:r>
              <a:rPr lang="ru-RU" sz="2000" dirty="0">
                <a:latin typeface="+mn-lt"/>
              </a:rPr>
              <a:t>, административные государственные и муниципальные должности, руководители государственного, муниципального предприятия, учреждения,  с долей  участия более 30 процентов, с момента регистрации и до определения результатов выборов приостанавливают исполнение должностных или служебных полномочий;</a:t>
            </a:r>
            <a:endParaRPr lang="ru-RU" sz="2000" b="1" dirty="0">
              <a:latin typeface="+mn-lt"/>
            </a:endParaRPr>
          </a:p>
          <a:p>
            <a:pPr algn="just"/>
            <a:r>
              <a:rPr lang="ru-RU" sz="2000" dirty="0">
                <a:latin typeface="+mn-lt"/>
              </a:rPr>
              <a:t>- руководители государственных органов, органов местного самоуправления, командиры воинских частей и иные соответствующие должностные лица органов, в которых работает или служит кандидат, в течение 3 календарных дней с момента обращения кандидата с заявлением, рапортом обязаны приостановить исполнение его должностных полномочий;</a:t>
            </a:r>
          </a:p>
          <a:p>
            <a:pPr algn="just"/>
            <a:r>
              <a:rPr lang="ru-RU" sz="2000" dirty="0">
                <a:latin typeface="+mn-lt"/>
              </a:rPr>
              <a:t>  - уполномоченные представители политических партий представляют в ЦИК заверенную копию приказов (распоряжений) не позднее 5 календарных дней со дня выдвижения списка кандидатов;</a:t>
            </a:r>
          </a:p>
          <a:p>
            <a:pPr algn="just"/>
            <a:r>
              <a:rPr lang="ru-RU" sz="2000" dirty="0">
                <a:latin typeface="+mn-lt"/>
              </a:rPr>
              <a:t> - зарегистрированный кандидат не может быть привлечен к уголовной ответственности, задержан, арестован или подвергнут мерам взыскания, налагаемым в судебном порядке, до дня официального объявления избирательной комиссией результатов выборов в средствах массовой информации без согласия Центральной избирательной комиссии, за исключением случаев задержания на месте совершения преступления. </a:t>
            </a:r>
          </a:p>
        </p:txBody>
      </p:sp>
    </p:spTree>
    <p:extLst>
      <p:ext uri="{BB962C8B-B14F-4D97-AF65-F5344CB8AC3E}">
        <p14:creationId xmlns:p14="http://schemas.microsoft.com/office/powerpoint/2010/main" val="1697682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581" y="413017"/>
            <a:ext cx="835292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+mn-lt"/>
              </a:rPr>
              <a:t>В соответствии с </a:t>
            </a:r>
            <a:r>
              <a:rPr lang="ru-RU" sz="2200" b="1" dirty="0">
                <a:latin typeface="+mn-lt"/>
              </a:rPr>
              <a:t>ч.ч.1,5,6 ст.29</a:t>
            </a:r>
            <a:r>
              <a:rPr lang="ru-RU" sz="2200" dirty="0">
                <a:latin typeface="+mn-lt"/>
              </a:rPr>
              <a:t> конституционного Закона,                               </a:t>
            </a:r>
            <a:r>
              <a:rPr lang="ru-RU" sz="2200" b="1" dirty="0">
                <a:latin typeface="+mn-lt"/>
              </a:rPr>
              <a:t>ст.3</a:t>
            </a:r>
            <a:r>
              <a:rPr lang="ru-RU" sz="2200" dirty="0">
                <a:latin typeface="+mn-lt"/>
              </a:rPr>
              <a:t> Закона КР «Об избирательных комиссиях по проведению выборов и референдумов Кыргызской Республики»,  государственные органы и органы местного самоуправления, их должностные лица обязаны  оказывать избирательным комиссиям содействие в реализации их полномочий: предоставлять необходимое оборудование, транспортные средства, телефонизированные помещения, в том числе помещения для хранения технологического оборудования, избирательных документов, а также обеспечивать их охрану; предоставлять необходимые сведения и материалы, давать ответы на обращения избирательных комиссий, связанные с подготовкой и проведением выборов, безотлагательно, либо в трехдневный срок, а в день голосования или в день, следующий за днем голосования, - немедленно. Помещение для голосования безвозмездно предоставляется в пользование участковой избирательной комиссии государственными органами, органами местного самоуправления.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75460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042988" y="333375"/>
            <a:ext cx="6781800" cy="950913"/>
          </a:xfrm>
        </p:spPr>
        <p:txBody>
          <a:bodyPr/>
          <a:lstStyle/>
          <a:p>
            <a:pPr algn="ctr" eaLnBrk="1" hangingPunct="1"/>
            <a:r>
              <a:rPr lang="ru-RU"/>
              <a:t>Статус прокуратуры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484313"/>
            <a:ext cx="7543800" cy="4471987"/>
          </a:xfrm>
        </p:spPr>
        <p:txBody>
          <a:bodyPr rtlCol="0"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/>
                </a:solidFill>
              </a:rPr>
              <a:t>Конституционный орган;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800" dirty="0">
              <a:solidFill>
                <a:schemeClr val="tx1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/>
                </a:solidFill>
              </a:rPr>
              <a:t>Государственный орган осуществляющий надзор за соблюдением органами исполнительной власти, другими государственными органами перечень которых определяется конституционным законом, органами местного самоуправления, их должностными лицами избирательного законодательства.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+mn-lt"/>
              </a:rPr>
              <a:t>ч.3 ст.41</a:t>
            </a:r>
            <a:r>
              <a:rPr lang="ru-RU" sz="2400" dirty="0">
                <a:latin typeface="+mn-lt"/>
              </a:rPr>
              <a:t> конституционного Закона</a:t>
            </a:r>
          </a:p>
          <a:p>
            <a:pPr algn="just"/>
            <a:r>
              <a:rPr lang="ru-RU" sz="2400" dirty="0">
                <a:latin typeface="+mn-lt"/>
              </a:rPr>
              <a:t>Запрещаются добровольные пожертвования </a:t>
            </a:r>
            <a:r>
              <a:rPr lang="ru-RU" sz="2400" b="1" dirty="0">
                <a:latin typeface="+mn-lt"/>
              </a:rPr>
              <a:t>в избирательные фонды:</a:t>
            </a:r>
            <a:endParaRPr lang="ru-RU" sz="2400" dirty="0">
              <a:latin typeface="+mn-lt"/>
            </a:endParaRPr>
          </a:p>
          <a:p>
            <a:pPr algn="just"/>
            <a:r>
              <a:rPr lang="ru-RU" sz="2400" dirty="0">
                <a:latin typeface="+mn-lt"/>
              </a:rPr>
              <a:t>- органов государственной власти и органов местного самоуправления;</a:t>
            </a:r>
          </a:p>
          <a:p>
            <a:pPr algn="just"/>
            <a:r>
              <a:rPr lang="ru-RU" sz="2400" dirty="0">
                <a:latin typeface="+mn-lt"/>
              </a:rPr>
              <a:t>- государственных и муниципальных учреждений и предприятий;</a:t>
            </a:r>
          </a:p>
          <a:p>
            <a:pPr algn="just"/>
            <a:r>
              <a:rPr lang="ru-RU" sz="2400" dirty="0">
                <a:latin typeface="+mn-lt"/>
              </a:rPr>
              <a:t>- юридических лиц, имеющих государственную или муниципальную долю в уставном капитале;</a:t>
            </a:r>
          </a:p>
          <a:p>
            <a:pPr algn="just"/>
            <a:r>
              <a:rPr lang="ru-RU" sz="2400" dirty="0">
                <a:latin typeface="+mn-lt"/>
              </a:rPr>
              <a:t>- воинских частей, военных учреждений и организаций;</a:t>
            </a:r>
          </a:p>
          <a:p>
            <a:pPr algn="just"/>
            <a:r>
              <a:rPr lang="ru-RU" sz="2400" dirty="0">
                <a:latin typeface="+mn-lt"/>
              </a:rPr>
              <a:t>- правоохранительных органов, судов;</a:t>
            </a:r>
          </a:p>
          <a:p>
            <a:pPr algn="just"/>
            <a:r>
              <a:rPr lang="ru-RU" sz="2400" dirty="0">
                <a:latin typeface="+mn-lt"/>
              </a:rPr>
              <a:t>- иностранных государств и граждан, юридических и физических лиц, лиц без гражданства, религиозных организаций и других.</a:t>
            </a:r>
          </a:p>
        </p:txBody>
      </p:sp>
    </p:spTree>
    <p:extLst>
      <p:ext uri="{BB962C8B-B14F-4D97-AF65-F5344CB8AC3E}">
        <p14:creationId xmlns:p14="http://schemas.microsoft.com/office/powerpoint/2010/main" val="800287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7554913" cy="942975"/>
          </a:xfrm>
        </p:spPr>
        <p:txBody>
          <a:bodyPr/>
          <a:lstStyle/>
          <a:p>
            <a:pPr algn="ctr" eaLnBrk="1" hangingPunct="1"/>
            <a:r>
              <a:rPr lang="ru-RU" sz="3600" dirty="0"/>
              <a:t>Направления надзора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900113" y="1412875"/>
            <a:ext cx="7543800" cy="4543425"/>
          </a:xfrm>
        </p:spPr>
        <p:txBody>
          <a:bodyPr/>
          <a:lstStyle/>
          <a:p>
            <a:pPr algn="just" eaLnBrk="1" hangingPunct="1"/>
            <a:r>
              <a:rPr lang="ru-RU" sz="3200" dirty="0">
                <a:solidFill>
                  <a:schemeClr val="tx1"/>
                </a:solidFill>
              </a:rPr>
              <a:t>1) надзор за точным и единообразным исполнением законов и иных НПА, регулирующих вопросы подготовки и проведения выборов;</a:t>
            </a:r>
          </a:p>
          <a:p>
            <a:pPr algn="just" eaLnBrk="1" hangingPunct="1"/>
            <a:r>
              <a:rPr lang="ru-RU" sz="3200" dirty="0">
                <a:solidFill>
                  <a:schemeClr val="tx1"/>
                </a:solidFill>
              </a:rPr>
              <a:t>2) надзор за соблюдением прав граждан и других участников избирательного процесса </a:t>
            </a:r>
          </a:p>
          <a:p>
            <a:pPr algn="just" eaLnBrk="1" hangingPunct="1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915275" cy="1014413"/>
          </a:xfrm>
        </p:spPr>
        <p:txBody>
          <a:bodyPr/>
          <a:lstStyle/>
          <a:p>
            <a:pPr algn="ctr" eaLnBrk="1" hangingPunct="1"/>
            <a:r>
              <a:rPr lang="ru-RU" sz="4400" dirty="0"/>
              <a:t>Предмет надзора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900113" y="1484313"/>
            <a:ext cx="7769225" cy="44719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ru-RU" sz="2800">
                <a:solidFill>
                  <a:schemeClr val="tx1"/>
                </a:solidFill>
              </a:rPr>
              <a:t>Соблюдение Конституции КР, точное и единообразное исполнение законов и иных НПА (органами исполнительной власти, другими государственными  органами, органами МСУ, их должностными лицами);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800">
                <a:solidFill>
                  <a:schemeClr val="tx1"/>
                </a:solidFill>
              </a:rPr>
              <a:t>Соответствие законам принимаемых и издаваемых государственными органами и МСУ, их должностными лицами, нормативных правовых актов.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1989138"/>
            <a:ext cx="6781800" cy="1600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29588" cy="1223962"/>
          </a:xfrm>
        </p:spPr>
        <p:txBody>
          <a:bodyPr/>
          <a:lstStyle/>
          <a:p>
            <a:pPr algn="ctr" eaLnBrk="1" hangingPunct="1"/>
            <a:r>
              <a:rPr lang="ru-RU" sz="3600" dirty="0"/>
              <a:t>Формы взаимодействия прокуратуры с избирательными комиссиями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539750" y="1773238"/>
            <a:ext cx="8208963" cy="4318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3400" dirty="0">
                <a:solidFill>
                  <a:schemeClr val="tx1"/>
                </a:solidFill>
              </a:rPr>
              <a:t>Обмен информацией по вопросам обеспечения избирательного законодательства;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dirty="0">
                <a:solidFill>
                  <a:schemeClr val="tx1"/>
                </a:solidFill>
              </a:rPr>
              <a:t>Проведение совместных мероприятий;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dirty="0">
                <a:solidFill>
                  <a:schemeClr val="tx1"/>
                </a:solidFill>
              </a:rPr>
              <a:t>Образование совместных Координационных групп оперативного реагирования;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6781800" cy="8699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Рабочие дни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762000" y="1341438"/>
            <a:ext cx="7543800" cy="40322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3600" dirty="0">
                <a:solidFill>
                  <a:schemeClr val="tx1"/>
                </a:solidFill>
              </a:rPr>
              <a:t>День голосования и предшествующий ему день являются рабочими днями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3600" dirty="0">
                <a:solidFill>
                  <a:schemeClr val="tx1"/>
                </a:solidFill>
              </a:rPr>
              <a:t>(</a:t>
            </a:r>
            <a:r>
              <a:rPr lang="ru-RU" sz="3600" b="1" dirty="0">
                <a:solidFill>
                  <a:srgbClr val="FF0000"/>
                </a:solidFill>
              </a:rPr>
              <a:t>3-4 октября 2020г.</a:t>
            </a:r>
            <a:r>
              <a:rPr lang="ru-RU" sz="360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7986713" cy="871537"/>
          </a:xfrm>
        </p:spPr>
        <p:txBody>
          <a:bodyPr/>
          <a:lstStyle/>
          <a:p>
            <a:pPr algn="ctr" eaLnBrk="1" hangingPunct="1"/>
            <a:r>
              <a:rPr lang="ru-RU" sz="3200" dirty="0"/>
              <a:t>Рассмотрение жалоб и заявлений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02935" cy="4465042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600" dirty="0">
                <a:solidFill>
                  <a:schemeClr val="tx1"/>
                </a:solidFill>
              </a:rPr>
              <a:t>В соответствии с ч.4 ст.43 КЗ все субъекты избирательного процесса вправе обратиться с заявлениями (жалобами) в прокуратуру на решения и (или) действия (бездействие) государственных и других госорганов, МСУ (особенно в случаях совершения  преступлений и проступков) – </a:t>
            </a:r>
            <a:r>
              <a:rPr lang="ru-RU" sz="2600" i="1" u="sng" dirty="0">
                <a:solidFill>
                  <a:srgbClr val="FF0000"/>
                </a:solidFill>
              </a:rPr>
              <a:t>избиратели, кандидаты, полит партии некоммерческие организации, их представители и наблюдатели.</a:t>
            </a:r>
          </a:p>
          <a:p>
            <a:pPr marL="0" indent="0" algn="just" eaLnBrk="1" hangingPunct="1">
              <a:buNone/>
            </a:pPr>
            <a:r>
              <a:rPr lang="ru-RU" sz="2600" dirty="0">
                <a:solidFill>
                  <a:schemeClr val="tx1"/>
                </a:solidFill>
              </a:rPr>
              <a:t>Органы прокуратуры в порядке осуществления прокурорского надзора рассматривают </a:t>
            </a:r>
            <a:r>
              <a:rPr lang="ru-RU" sz="2600" i="1" dirty="0">
                <a:solidFill>
                  <a:srgbClr val="FF0000"/>
                </a:solidFill>
              </a:rPr>
              <a:t>заявления и жалобы на действия органов исполнительной власти, </a:t>
            </a:r>
            <a:r>
              <a:rPr lang="ru-RU" sz="2600" i="1" dirty="0" err="1">
                <a:solidFill>
                  <a:srgbClr val="FF0000"/>
                </a:solidFill>
              </a:rPr>
              <a:t>другимх</a:t>
            </a:r>
            <a:r>
              <a:rPr lang="ru-RU" sz="2600" i="1" dirty="0">
                <a:solidFill>
                  <a:srgbClr val="FF0000"/>
                </a:solidFill>
              </a:rPr>
              <a:t> госорганов, МСУ, их должностных лиц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404813"/>
            <a:ext cx="6781800" cy="13033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Сроки рассмотрения заявлений</a:t>
            </a:r>
            <a:b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жалоб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755650" y="1773238"/>
            <a:ext cx="7913688" cy="446405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3200">
                <a:solidFill>
                  <a:schemeClr val="tx1"/>
                </a:solidFill>
              </a:rPr>
              <a:t>Заявления, жалобы и иные сообщения о нарушении свобод и прав человека и гражданина поступившие в ходе подготовки выборов  подлежат рассмотрению органами прокуратуры </a:t>
            </a:r>
            <a:r>
              <a:rPr lang="ru-RU" sz="3200" b="1" i="1">
                <a:solidFill>
                  <a:srgbClr val="FF0000"/>
                </a:solidFill>
              </a:rPr>
              <a:t>в 2-х дневный срок </a:t>
            </a:r>
            <a:r>
              <a:rPr lang="ru-RU" sz="3200">
                <a:solidFill>
                  <a:schemeClr val="tx1"/>
                </a:solidFill>
              </a:rPr>
              <a:t>с момента поступления, а поступившие в день голосования или в день предшествующий голосованию - </a:t>
            </a:r>
            <a:r>
              <a:rPr lang="ru-RU" sz="3200" b="1" i="1">
                <a:solidFill>
                  <a:srgbClr val="FF0000"/>
                </a:solidFill>
              </a:rPr>
              <a:t>немедленно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986713" cy="942975"/>
          </a:xfrm>
        </p:spPr>
        <p:txBody>
          <a:bodyPr/>
          <a:lstStyle/>
          <a:p>
            <a:pPr algn="ctr" eaLnBrk="1" hangingPunct="1"/>
            <a:r>
              <a:rPr lang="ru-RU" sz="2800" dirty="0"/>
              <a:t>Особенности рассмотрения заявлений (жалоб)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341438"/>
            <a:ext cx="8424863" cy="5183187"/>
          </a:xfrm>
        </p:spPr>
        <p:txBody>
          <a:bodyPr rtlCol="0"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</a:rPr>
              <a:t>На все заявления, жалобы и обращения предоставляется </a:t>
            </a:r>
            <a:r>
              <a:rPr lang="ru-RU" sz="2600" b="1" i="1" dirty="0">
                <a:solidFill>
                  <a:srgbClr val="FF0000"/>
                </a:solidFill>
              </a:rPr>
              <a:t>письменный ответ</a:t>
            </a:r>
            <a:r>
              <a:rPr lang="ru-RU" sz="2600" i="1" dirty="0">
                <a:solidFill>
                  <a:srgbClr val="FF0000"/>
                </a:solidFill>
              </a:rPr>
              <a:t>, </a:t>
            </a:r>
            <a:r>
              <a:rPr lang="ru-RU" sz="2600" dirty="0">
                <a:solidFill>
                  <a:schemeClr val="tx1"/>
                </a:solidFill>
              </a:rPr>
              <a:t>копия которого направляется в ЦИК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</a:rPr>
              <a:t>Работники прокуратуры </a:t>
            </a:r>
            <a:r>
              <a:rPr lang="ru-RU" sz="2600" b="1" i="1" dirty="0">
                <a:solidFill>
                  <a:srgbClr val="FF0000"/>
                </a:solidFill>
              </a:rPr>
              <a:t>письменно разъясняют </a:t>
            </a:r>
            <a:r>
              <a:rPr lang="ru-RU" sz="2600" dirty="0">
                <a:solidFill>
                  <a:schemeClr val="tx1"/>
                </a:solidFill>
              </a:rPr>
              <a:t>гражданам порядок защиты своих избирательных прав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600" b="1" i="1" dirty="0">
                <a:solidFill>
                  <a:srgbClr val="FF0000"/>
                </a:solidFill>
              </a:rPr>
              <a:t>Принимают меры </a:t>
            </a:r>
            <a:r>
              <a:rPr lang="ru-RU" sz="2600" dirty="0">
                <a:solidFill>
                  <a:schemeClr val="tx1"/>
                </a:solidFill>
              </a:rPr>
              <a:t>по обеспечению и пресечению нарушений избирательных прав граждан, привлечению к ответственности лиц, нарушивших закон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</a:rPr>
              <a:t>В случае противоречивой ситуации связанной с подведомственностью рассмотрения данной жалоба направляется в основном в избирательные комиссии.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6781800" cy="952500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tx1"/>
                </a:solidFill>
              </a:rPr>
              <a:t>Юридическая ответственность: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3000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7920111" cy="122359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</a:p>
          <a:p>
            <a:pPr marL="0" indent="0" algn="just" eaLnBrk="1" hangingPunct="1">
              <a:buNone/>
            </a:pPr>
            <a:endParaRPr lang="ru-RU" sz="2800" dirty="0">
              <a:solidFill>
                <a:schemeClr val="tx1"/>
              </a:solidFill>
              <a:latin typeface="Arial" charset="0"/>
            </a:endParaRPr>
          </a:p>
          <a:p>
            <a:pPr algn="just" eaLnBrk="1" hangingPunct="1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124744"/>
            <a:ext cx="748883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Конституционно-правовая (избирательная) ответственность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Ответственность, установленная Кодексом Кыргызской Республики о нарушениях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Ответственность, установленная Кодексом Кыргызской Республики о проступках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Ответственность, установленная</a:t>
            </a:r>
            <a:r>
              <a:rPr lang="ru-RU" sz="28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Уголовным Кодексом Кыргызской Республики.</a:t>
            </a:r>
            <a:endParaRPr lang="ru-RU" sz="28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16824" cy="563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Избирательные комиссии в соответствии с</a:t>
            </a:r>
            <a:r>
              <a:rPr lang="ky-KG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главой 10 (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против порядка управления в сфере реализации избирательных прав граждан</a:t>
            </a:r>
            <a:r>
              <a:rPr lang="ky-KG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составляют протоколы и рассматривают д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ела о </a:t>
            </a:r>
            <a:r>
              <a:rPr lang="ky-KG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нарушениях, предусмотренных статьями </a:t>
            </a:r>
            <a:r>
              <a:rPr lang="ru-RU" sz="26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42</a:t>
            </a:r>
            <a:r>
              <a:rPr lang="ky-KG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42-1, 42-2, 43, 44, 45, 46, 47, </a:t>
            </a:r>
            <a:r>
              <a:rPr lang="ru-RU" sz="26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48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ky-KG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 о нарушениях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y-KG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порядком производства по делам о нарушениях и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Положением о порядке рассмотрения избирательными комиссиями дел о нарушениях, утвержденным постановлением Центральной избирательной комиссии КР № 41 от 11.02.2020 г</a:t>
            </a:r>
            <a:r>
              <a:rPr lang="ky-KG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ода (</a:t>
            </a:r>
            <a:r>
              <a:rPr lang="ky-KG" sz="2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</a:t>
            </a:r>
            <a:r>
              <a:rPr lang="ky-KG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сайте ЦИК КР</a:t>
            </a:r>
            <a:r>
              <a:rPr lang="ky-KG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06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615</TotalTime>
  <Words>1534</Words>
  <Application>Microsoft Office PowerPoint</Application>
  <PresentationFormat>Экран (4:3)</PresentationFormat>
  <Paragraphs>71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Impact</vt:lpstr>
      <vt:lpstr>Times New Roman</vt:lpstr>
      <vt:lpstr>Wingdings</vt:lpstr>
      <vt:lpstr>NewsPrint</vt:lpstr>
      <vt:lpstr>Надзор за органами государственной власти и органами МСУ в ходе организации и проведения выборов. </vt:lpstr>
      <vt:lpstr>Статус прокуратуры</vt:lpstr>
      <vt:lpstr>Формы взаимодействия прокуратуры с избирательными комиссиями</vt:lpstr>
      <vt:lpstr>Рабочие дни</vt:lpstr>
      <vt:lpstr>Рассмотрение жалоб и заявлений</vt:lpstr>
      <vt:lpstr>Сроки рассмотрения заявлений жалоб</vt:lpstr>
      <vt:lpstr>Особенности рассмотрения заявлений (жалоб)</vt:lpstr>
      <vt:lpstr>Юридическая ответственность: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Прокурорский надзор</vt:lpstr>
      <vt:lpstr>Ограничения для государственных и муниципальных служащих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 надзора</vt:lpstr>
      <vt:lpstr>Предмет надзора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Роль, функции и полномочия работников прокуратуры во воремя организации и проведения выборов</dc:title>
  <dc:creator>user</dc:creator>
  <cp:lastModifiedBy>LENOVO</cp:lastModifiedBy>
  <cp:revision>53</cp:revision>
  <dcterms:created xsi:type="dcterms:W3CDTF">2015-08-25T05:19:56Z</dcterms:created>
  <dcterms:modified xsi:type="dcterms:W3CDTF">2020-08-26T11:23:28Z</dcterms:modified>
</cp:coreProperties>
</file>