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1" r:id="rId4"/>
    <p:sldId id="265" r:id="rId5"/>
    <p:sldId id="266" r:id="rId6"/>
    <p:sldId id="270" r:id="rId7"/>
    <p:sldId id="267" r:id="rId8"/>
    <p:sldId id="268" r:id="rId9"/>
    <p:sldId id="269" r:id="rId10"/>
    <p:sldId id="282" r:id="rId11"/>
    <p:sldId id="283" r:id="rId12"/>
    <p:sldId id="271" r:id="rId13"/>
    <p:sldId id="273" r:id="rId14"/>
    <p:sldId id="274" r:id="rId15"/>
    <p:sldId id="260" r:id="rId16"/>
    <p:sldId id="284" r:id="rId17"/>
    <p:sldId id="287" r:id="rId18"/>
    <p:sldId id="289" r:id="rId19"/>
    <p:sldId id="285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FC21D-2B49-45BB-8C39-459FAC576C60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BE2F4-3290-4F6F-853F-E21D6EC57D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Ст.2 </a:t>
            </a:r>
            <a:r>
              <a:rPr lang="ru-RU" dirty="0" err="1"/>
              <a:t>КоН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BE2F4-3290-4F6F-853F-E21D6EC57DB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КоН</a:t>
            </a:r>
            <a:r>
              <a:rPr lang="ru-RU" dirty="0"/>
              <a:t>, ст.313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BE2F4-3290-4F6F-853F-E21D6EC57DB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Положение №41 от 11.02.2020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4BE2F4-3290-4F6F-853F-E21D6EC57D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5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КоН</a:t>
            </a:r>
            <a:r>
              <a:rPr lang="ru-RU" dirty="0"/>
              <a:t>,</a:t>
            </a:r>
            <a:r>
              <a:rPr lang="ru-RU" baseline="0" dirty="0"/>
              <a:t> </a:t>
            </a:r>
            <a:r>
              <a:rPr lang="ru-RU" dirty="0"/>
              <a:t>Ст.44 Нарушение условий</a:t>
            </a:r>
            <a:r>
              <a:rPr lang="ru-RU" baseline="0" dirty="0"/>
              <a:t> проведения </a:t>
            </a:r>
            <a:r>
              <a:rPr lang="ru-RU" baseline="0" dirty="0" err="1"/>
              <a:t>предвыбор.агитации</a:t>
            </a:r>
            <a:r>
              <a:rPr lang="ru-RU" baseline="0" dirty="0"/>
              <a:t>, ст.45 Распространение заведомо ложный сведений о кандидате, ст.46 </a:t>
            </a:r>
            <a:r>
              <a:rPr lang="ru-RU" baseline="0" dirty="0" err="1"/>
              <a:t>Распростр.СМИ</a:t>
            </a:r>
            <a:r>
              <a:rPr lang="ru-RU" baseline="0" dirty="0"/>
              <a:t> сведений, порочащих честь и </a:t>
            </a:r>
            <a:r>
              <a:rPr lang="ru-RU" baseline="0" dirty="0" err="1"/>
              <a:t>дост.кандидата</a:t>
            </a:r>
            <a:r>
              <a:rPr lang="ru-RU" baseline="0" dirty="0"/>
              <a:t>, ст.47 </a:t>
            </a:r>
            <a:r>
              <a:rPr lang="ru-RU" baseline="0" dirty="0" err="1"/>
              <a:t>Распростр.анонимных</a:t>
            </a:r>
            <a:r>
              <a:rPr lang="ru-RU" baseline="0" dirty="0"/>
              <a:t> агитматериалов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BE2F4-3290-4F6F-853F-E21D6EC57DB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2B2B2B"/>
                </a:solidFill>
                <a:effectLst/>
                <a:latin typeface="Arial" panose="020B0604020202020204" pitchFamily="34" charset="0"/>
              </a:rPr>
              <a:t>Единый реестр нарушений (ЕРН)</a:t>
            </a:r>
            <a:r>
              <a:rPr lang="ru-RU" b="0" i="0" dirty="0">
                <a:solidFill>
                  <a:srgbClr val="2B2B2B"/>
                </a:solidFill>
                <a:effectLst/>
                <a:latin typeface="Arial" panose="020B0604020202020204" pitchFamily="34" charset="0"/>
              </a:rPr>
              <a:t> - автоматизированная информационная система, предназначенная для сбора, обработки и хранения сведений о зарегистрированных нарушениях и лицах их совершивших, а также о примененных к ним взысканиях и дополнительных правовых последствиях; (Положение Правительства О порядке ведения ЕРН)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4BE2F4-3290-4F6F-853F-E21D6EC57DB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8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A41DF3-534D-4398-B30B-6ECC4F2731E5}" type="datetime1">
              <a:rPr lang="ru-RU" smtClean="0"/>
              <a:t>14.08.2020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3046-70EF-4BAA-AE29-3AC7FA0D6EBE}" type="datetime1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D00A-7CF6-42CB-A342-4018530C2D70}" type="datetime1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1F975-AA66-492B-9638-786A2176D3E9}" type="datetime1">
              <a:rPr lang="ru-RU" smtClean="0"/>
              <a:t>14.08.2020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A8D14F-6BBA-46D3-9D0D-A344DEFEADD6}" type="datetime1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BE4A-4DA3-4F2B-8980-85F6B4B28CFD}" type="datetime1">
              <a:rPr lang="ru-RU" smtClean="0"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68B-CA02-40BE-8888-C4F141A9B8B2}" type="datetime1">
              <a:rPr lang="ru-RU" smtClean="0"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F15A6A-9D66-4845-A49E-F176B22BE34D}" type="datetime1">
              <a:rPr lang="ru-RU" smtClean="0"/>
              <a:t>14.08.2020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C96D-1063-43F4-8D6B-ABA01EF50CF3}" type="datetime1">
              <a:rPr lang="ru-RU" smtClean="0"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C00B7D-0DE7-43C2-B25E-802F98E71463}" type="datetime1">
              <a:rPr lang="ru-RU" smtClean="0"/>
              <a:t>14.08.2020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239D08-65FB-4F9D-967D-9AA542A28FBC}" type="datetime1">
              <a:rPr lang="ru-RU" smtClean="0"/>
              <a:t>14.08.2020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5EC5E0-FF4D-4538-88DE-3D9BFD38D4A5}" type="datetime1">
              <a:rPr lang="ru-RU" smtClean="0"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0C50B-964E-4C08-9BF5-942DBB4ED0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bd.minjust.gov.kg/act/view/ru-ru/111565?cl=ru-ru#st_42" TargetMode="External"/><Relationship Id="rId7" Type="http://schemas.openxmlformats.org/officeDocument/2006/relationships/hyperlink" Target="http://cbd.minjust.gov.kg/act/view/ru-ru/111565?cl=ru-ru#st_42_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bd.minjust.gov.kg/act/view/ru-ru/111565?cl=ru-ru#st_48" TargetMode="External"/><Relationship Id="rId5" Type="http://schemas.openxmlformats.org/officeDocument/2006/relationships/hyperlink" Target="http://cbd.minjust.gov.kg/act/view/ru-ru/111565?cl=ru-ru#st_43" TargetMode="External"/><Relationship Id="rId4" Type="http://schemas.openxmlformats.org/officeDocument/2006/relationships/hyperlink" Target="http://cbd.minjust.gov.kg/act/view/ru-ru/111565?cl=ru-ru#st_42_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486600" cy="4536504"/>
          </a:xfrm>
        </p:spPr>
        <p:txBody>
          <a:bodyPr>
            <a:normAutofit/>
          </a:bodyPr>
          <a:lstStyle/>
          <a:p>
            <a:pPr algn="r"/>
            <a:r>
              <a:rPr lang="ru-RU" sz="4000" dirty="0"/>
              <a:t>Порядок рассмотрения дел о нарушениях избирательными комиссиями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25410"/>
            <a:ext cx="6172200" cy="1120522"/>
          </a:xfrm>
        </p:spPr>
        <p:txBody>
          <a:bodyPr>
            <a:normAutofit/>
          </a:bodyPr>
          <a:lstStyle/>
          <a:p>
            <a:pPr algn="r"/>
            <a:endParaRPr lang="ru-RU" dirty="0"/>
          </a:p>
          <a:p>
            <a:pPr algn="r"/>
            <a:r>
              <a:rPr lang="ru-RU" dirty="0"/>
              <a:t>Подготовлено </a:t>
            </a:r>
            <a:r>
              <a:rPr lang="ru-RU" dirty="0" err="1"/>
              <a:t>Г.Джурабаевой</a:t>
            </a:r>
            <a:endParaRPr lang="ru-RU" dirty="0"/>
          </a:p>
          <a:p>
            <a:pPr algn="r"/>
            <a:r>
              <a:rPr lang="ru-RU" dirty="0"/>
              <a:t>Бишкек,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57150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r>
              <a:rPr lang="ru-RU" dirty="0"/>
              <a:t>Уполномоченное  должностное  лицо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r>
              <a:rPr lang="ru-RU" dirty="0"/>
              <a:t>Процессуальное оформление нарушения производится в порядке, предусмотренном главой 43 </a:t>
            </a:r>
            <a:r>
              <a:rPr lang="ru-RU" dirty="0" err="1"/>
              <a:t>КоН</a:t>
            </a:r>
            <a:endParaRPr lang="ru-RU" dirty="0"/>
          </a:p>
          <a:p>
            <a:r>
              <a:rPr lang="ru-RU" dirty="0"/>
              <a:t>Уполномоченное должностное лицо при поступлении заявления (жалобы, сообщения, материалов) рассматривает нарушение и при установлении факта совершения нарушения составляет протокол в форме, утвержденной Правительством Кыргызской Республики на бумажном носителе или может быть использована электронная форма протокола о нарушении, удостоверенного электронной подписью.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57150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r>
              <a:rPr lang="ru-RU" dirty="0"/>
              <a:t>Уполномоченное  должностное  лицо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003232" cy="568815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В случае если лицо не оспаривает факт совершения нарушения, применения к нему взыскания и дополнительного правового последствия, то на месте совершения нарушения выносится постановление, которое подписывается лицом, составившим протокол, при этом указанное постановление вступает в силу с момента вручения его копии нарушителю.</a:t>
            </a:r>
          </a:p>
          <a:p>
            <a:pPr>
              <a:buNone/>
            </a:pPr>
            <a:r>
              <a:rPr lang="ru-RU" b="1" dirty="0"/>
              <a:t>Постановление должно содержать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1) наименование уполномоченного органа, вынесшего постановление;</a:t>
            </a:r>
          </a:p>
          <a:p>
            <a:pPr>
              <a:buNone/>
            </a:pPr>
            <a:r>
              <a:rPr lang="ru-RU" dirty="0"/>
              <a:t>2) дату рассмотрения дела;</a:t>
            </a:r>
          </a:p>
          <a:p>
            <a:pPr>
              <a:buNone/>
            </a:pPr>
            <a:r>
              <a:rPr lang="ru-RU" dirty="0"/>
              <a:t>3) сведения о лице, в отношении которого рассматривается дело;</a:t>
            </a:r>
          </a:p>
          <a:p>
            <a:pPr>
              <a:buNone/>
            </a:pPr>
            <a:r>
              <a:rPr lang="ru-RU" dirty="0"/>
              <a:t>4) изложение обстоятельств, установленных при рассмотрении дела;</a:t>
            </a:r>
          </a:p>
          <a:p>
            <a:pPr>
              <a:buNone/>
            </a:pPr>
            <a:r>
              <a:rPr lang="ru-RU" dirty="0"/>
              <a:t>5) указание на статью  </a:t>
            </a:r>
            <a:r>
              <a:rPr lang="ru-RU" dirty="0" err="1"/>
              <a:t>КоН</a:t>
            </a:r>
            <a:r>
              <a:rPr lang="ru-RU" dirty="0"/>
              <a:t>, предусматривающую ответственность за данное нарушение;</a:t>
            </a:r>
          </a:p>
          <a:p>
            <a:pPr>
              <a:buNone/>
            </a:pPr>
            <a:r>
              <a:rPr lang="ru-RU" dirty="0"/>
              <a:t>6) принятое по делу решение.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Оспаривание факта нарушения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671816" cy="5709248"/>
          </a:xfrm>
        </p:spPr>
        <p:txBody>
          <a:bodyPr>
            <a:normAutofit fontScale="92500"/>
          </a:bodyPr>
          <a:lstStyle/>
          <a:p>
            <a:r>
              <a:rPr lang="ru-RU" dirty="0"/>
              <a:t>Если лицо оспаривает факт нарушения или взыскание в виде штрафа либо дополнительное правовое последствие, которое уполномоченное должностное лицо предполагает применить, то составленный протокол направляется на рассмотрение </a:t>
            </a:r>
            <a:r>
              <a:rPr lang="ru-RU" b="1" dirty="0"/>
              <a:t>комиссии</a:t>
            </a:r>
            <a:r>
              <a:rPr lang="ru-RU" dirty="0"/>
              <a:t> для наложения взыскания.</a:t>
            </a:r>
          </a:p>
          <a:p>
            <a:pPr>
              <a:buNone/>
            </a:pPr>
            <a:r>
              <a:rPr lang="ru-RU" b="1" dirty="0"/>
              <a:t>Комиссия</a:t>
            </a:r>
            <a:endParaRPr lang="ru-RU" dirty="0"/>
          </a:p>
          <a:p>
            <a:r>
              <a:rPr lang="ru-RU" dirty="0"/>
              <a:t>Комиссия рассматривает дела о нарушениях на своем заседании, отдельным вопросом.  </a:t>
            </a:r>
          </a:p>
          <a:p>
            <a:r>
              <a:rPr lang="ru-RU" dirty="0"/>
              <a:t>Заседания Комиссии проходят с участием лиц, привлекаемых за совершение нарушения, а также участников производства по делу о нарушении.</a:t>
            </a:r>
          </a:p>
          <a:p>
            <a:r>
              <a:rPr lang="ru-RU" dirty="0"/>
              <a:t>Периодичность проведения заседаний Комиссий должна обеспечить соблюдение установленных законом сроков рассмотрения дел о нарушениях.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7150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/>
              <a:t> </a:t>
            </a:r>
            <a:br>
              <a:rPr lang="ru-RU" b="1" dirty="0"/>
            </a:br>
            <a:br>
              <a:rPr lang="ru-RU" b="1" dirty="0"/>
            </a:br>
            <a:r>
              <a:rPr lang="ru-RU" b="1" dirty="0"/>
              <a:t>    </a:t>
            </a: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r>
              <a:rPr lang="ru-RU" dirty="0"/>
              <a:t>Оспаривание факта нарушения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Жалоба на постановление по делу о нарушении может быть подана в течение десяти дней со дня вручения копии постановления или получения его по почте.</a:t>
            </a:r>
          </a:p>
          <a:p>
            <a:r>
              <a:rPr lang="ru-RU" dirty="0"/>
              <a:t>Постановление по делу о нарушении может быть обжаловано лицом, привлеченным к ответственности за нарушение, потерпевшим, а также их законным представителем в районный (городской) суд.</a:t>
            </a:r>
          </a:p>
          <a:p>
            <a:r>
              <a:rPr lang="ru-RU" dirty="0"/>
              <a:t>При обжаловании постановления о нарушении на выборах Президента, депутатов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Кенеша</a:t>
            </a:r>
            <a:r>
              <a:rPr lang="ru-RU" dirty="0"/>
              <a:t> и референдума – в Административный суд города Бишкек</a:t>
            </a:r>
          </a:p>
          <a:p>
            <a:r>
              <a:rPr lang="ru-RU" dirty="0"/>
              <a:t>При обжаловании постановления о нарушении на выборах депутатов местных </a:t>
            </a:r>
            <a:r>
              <a:rPr lang="ru-RU" dirty="0" err="1"/>
              <a:t>кенешей</a:t>
            </a:r>
            <a:r>
              <a:rPr lang="ru-RU" dirty="0"/>
              <a:t> – в районный суд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/>
              <a:t>Единый реестр нарушений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r>
              <a:rPr lang="ru-RU" dirty="0"/>
              <a:t>Лица, наделенные полномочиями составлять протокола о нарушениях, незамедлительно передают составленные протокола секретарю Комиссии для регистрации им нарушения в ЕРН.</a:t>
            </a:r>
          </a:p>
          <a:p>
            <a:r>
              <a:rPr lang="ru-RU" dirty="0"/>
              <a:t>Регистрация нарушения в ЕРН секретарем Комиссии должна быть осуществлена не позднее 24 часов с момента составления протокола о нарушении в порядке, определяемом Правительством </a:t>
            </a:r>
            <a:r>
              <a:rPr lang="ru-RU" dirty="0" err="1"/>
              <a:t>Кыргызской</a:t>
            </a:r>
            <a:r>
              <a:rPr lang="ru-RU" dirty="0"/>
              <a:t> Республики.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Ответственность за совершение нарушения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Ответственности за совершение нарушения подлежат физические и юридические лица.</a:t>
            </a:r>
          </a:p>
          <a:p>
            <a:r>
              <a:rPr lang="ru-RU" sz="2800" dirty="0"/>
              <a:t>За нарушения против порядка управления в сфере реализации избирательных прав граждан в разделе 10 </a:t>
            </a:r>
            <a:r>
              <a:rPr lang="ru-RU" sz="2800" dirty="0" err="1"/>
              <a:t>КоН</a:t>
            </a:r>
            <a:r>
              <a:rPr lang="ru-RU" sz="2800" dirty="0"/>
              <a:t> предусмотрена мера воздействия в виде штрафов различных категорий.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Меры воздействия за нарушения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2111988"/>
              </p:ext>
            </p:extLst>
          </p:nvPr>
        </p:nvGraphicFramePr>
        <p:xfrm>
          <a:off x="428596" y="785795"/>
          <a:ext cx="7467600" cy="5928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5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2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Ст.42. Нарушение прав участника избирательного процесса (</a:t>
                      </a:r>
                      <a:r>
                        <a:rPr kumimoji="0" lang="ru-RU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избирателя, члена ИК, кандидата в Президенты или в депутаты или на должность главы ОМСУ, доверенного лица, уполномоченного представителя кандидата, наблюдателя, международного наблюдателя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штраф 3 категории:</a:t>
                      </a:r>
                      <a:r>
                        <a:rPr kumimoji="0" lang="ky-KG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 лиц – 5 500 сом,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лиц – 17 000 сом 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7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Ст.42</a:t>
                      </a:r>
                      <a:r>
                        <a:rPr kumimoji="0" lang="ru-RU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Невыполнение решений и требований избирательной комиссии, принятых в пределах ее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3 категории:</a:t>
                      </a:r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 лиц – 5 500 сом,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лиц – 17 000 сом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1069"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42</a:t>
                      </a:r>
                      <a:r>
                        <a:rPr kumimoji="0" lang="ru-RU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Предоставление избирателем заведомо недостоверных сведений о смене изб. адреса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 2 категории:</a:t>
                      </a: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физ.лиц - 3 000 сом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Меры воздействия за нарушения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2472905"/>
              </p:ext>
            </p:extLst>
          </p:nvPr>
        </p:nvGraphicFramePr>
        <p:xfrm>
          <a:off x="428596" y="785795"/>
          <a:ext cx="7467600" cy="439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7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</a:t>
                      </a:r>
                      <a:r>
                        <a:rPr kumimoji="0" lang="ru-RU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r>
                        <a:rPr kumimoji="0" lang="ru-RU" b="1" i="0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Получение избирателем (участником референдума) денежных средств и материальных ценностей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штраф 1 категории</a:t>
                      </a:r>
                      <a:r>
                        <a:rPr kumimoji="0" lang="ky-KG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 лиц –1 000 сом,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43. Отказ в предоставлении отпуска для участия в выборах (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зарегистрированному кандидату в депутаты или на иную выборную должность, доверенному лицу кандидата либо члену избирательной комиссии)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 1 категории</a:t>
                      </a: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физ.лиц – 1 000 сом </a:t>
                      </a:r>
                    </a:p>
                    <a:p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лиц -  5 000 сом 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71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Меры воздействия за нарушения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817907"/>
              </p:ext>
            </p:extLst>
          </p:nvPr>
        </p:nvGraphicFramePr>
        <p:xfrm>
          <a:off x="428596" y="785795"/>
          <a:ext cx="7467600" cy="412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7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5161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44. Нарушение условий проведения предвыборной агитации избирателем, наблюдателем, кандидатом или его представителем, доверенным лицом</a:t>
                      </a:r>
                    </a:p>
                    <a:p>
                      <a:endParaRPr kumimoji="0"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совершено СМИ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 4 категории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 лиц - 7500 сом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y-KG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 5 категории: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 лиц- 10 000 сом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лиц  - 28 000 сом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505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45. Распространение заведомо ложных сведений о кандидате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 6 категории</a:t>
                      </a:r>
                      <a:r>
                        <a:rPr kumimoji="0" lang="ky-KG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ky-KG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 лиц – 12 500 сом </a:t>
                      </a:r>
                    </a:p>
                    <a:p>
                      <a:r>
                        <a:rPr kumimoji="0" lang="ky-KG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 лиц –  35 000 сом.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01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Меры воздействия за нарушения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8524396"/>
              </p:ext>
            </p:extLst>
          </p:nvPr>
        </p:nvGraphicFramePr>
        <p:xfrm>
          <a:off x="428596" y="1142984"/>
          <a:ext cx="7467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Ст. 46. Распространение СМИ сведений, порочащих честь, достоинство и деловую репутацию кандидата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 8 категории:</a:t>
                      </a: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физ.лиц - 17 500 сом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лиц  - 55 000 сом.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47. Распространение анонимных агитационных материалов,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содержащих информации об организациях и лицах, ответственных за их выпуск, либо материалов, изготовленных за рубежом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6 категории:</a:t>
                      </a:r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физ.лиц - 12 500 сом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юр. лиц -  35 000 сом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48. Уничтожение или повреждение агитационных материалов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Штраф 4 категории</a:t>
                      </a:r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физ.лиц- 7 500 сомов, для юр. лиц 23 000 сом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642942"/>
          </a:xfrm>
        </p:spPr>
        <p:txBody>
          <a:bodyPr>
            <a:noAutofit/>
          </a:bodyPr>
          <a:lstStyle/>
          <a:p>
            <a:r>
              <a:rPr lang="ru-RU" sz="2400" dirty="0"/>
              <a:t>Кодекс о нарушениях КР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Задачей Кодекса о нарушениях </a:t>
            </a:r>
            <a:r>
              <a:rPr lang="ru-RU" dirty="0"/>
              <a:t>(далее </a:t>
            </a:r>
            <a:r>
              <a:rPr lang="ru-RU" dirty="0" err="1"/>
              <a:t>КоН</a:t>
            </a:r>
            <a:r>
              <a:rPr lang="ru-RU" dirty="0"/>
              <a:t>) является правовое обеспечение охраны прав, свобод и интересов личности, интересов юридических лиц, общественных и государственных интересов, порядка публичного управления от противоправных посягательств.</a:t>
            </a:r>
          </a:p>
          <a:p>
            <a:pPr marL="0" indent="0" algn="just">
              <a:buNone/>
            </a:pPr>
            <a:r>
              <a:rPr lang="ru-RU" b="1" dirty="0"/>
              <a:t>Для осуществления указанной задачи </a:t>
            </a:r>
            <a:r>
              <a:rPr lang="ru-RU" b="1" dirty="0" err="1"/>
              <a:t>КоН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устанавливает принципы и основания ответственности за совершение нарушений,</a:t>
            </a:r>
          </a:p>
          <a:p>
            <a:pPr algn="just"/>
            <a:r>
              <a:rPr lang="ru-RU" dirty="0"/>
              <a:t>определяет какие деяния являются нарушениями, </a:t>
            </a:r>
          </a:p>
          <a:p>
            <a:pPr algn="just"/>
            <a:r>
              <a:rPr lang="ru-RU" dirty="0"/>
              <a:t>устанавливает виды взысканий и дополнительных правовых последствий за их совершение.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20</a:t>
            </a:fld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27CC50-30F4-43EC-8DF5-B7EA9BE5D65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498166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0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Кодекс о нарушениях КР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671816" cy="5565232"/>
          </a:xfrm>
        </p:spPr>
        <p:txBody>
          <a:bodyPr>
            <a:normAutofit lnSpcReduction="10000"/>
          </a:bodyPr>
          <a:lstStyle/>
          <a:p>
            <a:r>
              <a:rPr lang="ru-RU" sz="2600" dirty="0">
                <a:latin typeface="+mj-lt"/>
              </a:rPr>
              <a:t>В соответствии с главой 10 </a:t>
            </a:r>
            <a:r>
              <a:rPr lang="ru-RU" sz="2600" dirty="0" err="1">
                <a:latin typeface="+mj-lt"/>
              </a:rPr>
              <a:t>КоН</a:t>
            </a:r>
            <a:r>
              <a:rPr lang="ru-RU" sz="2600" dirty="0">
                <a:latin typeface="+mj-lt"/>
              </a:rPr>
              <a:t> КР, дела о нарушениях, предусмотренные статьями </a:t>
            </a:r>
            <a:r>
              <a:rPr lang="ru-RU" sz="2600" b="0" i="0" u="sng" dirty="0">
                <a:solidFill>
                  <a:srgbClr val="0000FF"/>
                </a:solidFill>
                <a:effectLst/>
                <a:latin typeface="+mj-lt"/>
                <a:hlinkClick r:id="rId3"/>
              </a:rPr>
              <a:t>42</a:t>
            </a:r>
            <a:r>
              <a:rPr lang="ru-RU" sz="2600" b="0" i="0" dirty="0">
                <a:solidFill>
                  <a:srgbClr val="2B2B2B"/>
                </a:solidFill>
                <a:effectLst/>
                <a:latin typeface="+mj-lt"/>
              </a:rPr>
              <a:t> - </a:t>
            </a:r>
            <a:r>
              <a:rPr lang="ru-RU" sz="2600" b="0" i="0" u="sng" dirty="0">
                <a:solidFill>
                  <a:srgbClr val="0000FF"/>
                </a:solidFill>
                <a:effectLst/>
                <a:latin typeface="+mj-lt"/>
                <a:hlinkClick r:id="rId4"/>
              </a:rPr>
              <a:t>42</a:t>
            </a:r>
            <a:r>
              <a:rPr lang="ru-RU" sz="2600" b="0" i="0" u="sng" baseline="30000" dirty="0">
                <a:solidFill>
                  <a:srgbClr val="0000FF"/>
                </a:solidFill>
                <a:effectLst/>
                <a:latin typeface="+mj-lt"/>
                <a:hlinkClick r:id="rId4"/>
              </a:rPr>
              <a:t>2</a:t>
            </a:r>
            <a:r>
              <a:rPr lang="ru-RU" sz="2600" b="0" i="0" dirty="0">
                <a:solidFill>
                  <a:srgbClr val="2B2B2B"/>
                </a:solidFill>
                <a:effectLst/>
                <a:latin typeface="+mj-lt"/>
              </a:rPr>
              <a:t>, </a:t>
            </a:r>
            <a:r>
              <a:rPr lang="ru-RU" sz="2600" b="0" i="0" u="sng" dirty="0">
                <a:solidFill>
                  <a:srgbClr val="0000FF"/>
                </a:solidFill>
                <a:effectLst/>
                <a:latin typeface="+mj-lt"/>
                <a:hlinkClick r:id="rId5"/>
              </a:rPr>
              <a:t>43</a:t>
            </a:r>
            <a:r>
              <a:rPr lang="ru-RU" sz="2600" b="0" i="0" dirty="0">
                <a:solidFill>
                  <a:srgbClr val="2B2B2B"/>
                </a:solidFill>
                <a:effectLst/>
                <a:latin typeface="+mj-lt"/>
              </a:rPr>
              <a:t>-</a:t>
            </a:r>
            <a:r>
              <a:rPr lang="ru-RU" sz="2600" b="0" i="0" u="sng" dirty="0">
                <a:solidFill>
                  <a:srgbClr val="0000FF"/>
                </a:solidFill>
                <a:effectLst/>
                <a:latin typeface="+mj-lt"/>
                <a:hlinkClick r:id="rId6"/>
              </a:rPr>
              <a:t>48</a:t>
            </a:r>
            <a:r>
              <a:rPr lang="ru-RU" sz="2600" dirty="0">
                <a:latin typeface="+mj-lt"/>
              </a:rPr>
              <a:t> </a:t>
            </a:r>
            <a:r>
              <a:rPr lang="ru-RU" sz="2600" dirty="0" err="1">
                <a:latin typeface="+mj-lt"/>
              </a:rPr>
              <a:t>КоН</a:t>
            </a:r>
            <a:r>
              <a:rPr lang="ru-RU" sz="2600" dirty="0">
                <a:latin typeface="+mj-lt"/>
              </a:rPr>
              <a:t>, рассматриваются избирательными комиссиями.</a:t>
            </a:r>
          </a:p>
          <a:p>
            <a:r>
              <a:rPr lang="ru-RU" sz="2600" dirty="0">
                <a:latin typeface="+mj-lt"/>
              </a:rPr>
              <a:t>Дела о нарушениях, предусмотренных </a:t>
            </a:r>
            <a:r>
              <a:rPr lang="ru-RU" sz="2600" dirty="0"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</a:t>
            </a:r>
            <a:r>
              <a:rPr lang="ru-RU" sz="2000" b="0" i="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7"/>
              </a:rPr>
              <a:t>42</a:t>
            </a:r>
            <a:r>
              <a:rPr lang="ru-RU" sz="2000" b="0" i="0" u="sng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7"/>
              </a:rPr>
              <a:t>3 </a:t>
            </a:r>
            <a:r>
              <a:rPr lang="ru-RU" sz="2600" dirty="0">
                <a:latin typeface="+mj-lt"/>
              </a:rPr>
              <a:t> </a:t>
            </a:r>
            <a:r>
              <a:rPr lang="ru-RU" sz="2600" dirty="0" err="1">
                <a:latin typeface="+mj-lt"/>
              </a:rPr>
              <a:t>КоН</a:t>
            </a:r>
            <a:r>
              <a:rPr lang="ru-RU" sz="2600" dirty="0">
                <a:latin typeface="+mj-lt"/>
              </a:rPr>
              <a:t>, рассматриваются уполномоченным органом в сфере внутренних дел.</a:t>
            </a:r>
          </a:p>
          <a:p>
            <a:r>
              <a:rPr lang="ru-RU" sz="2600" dirty="0">
                <a:latin typeface="+mj-lt"/>
              </a:rPr>
              <a:t>Ст.313 </a:t>
            </a:r>
            <a:r>
              <a:rPr lang="ru-RU" sz="2600" dirty="0" err="1">
                <a:latin typeface="+mj-lt"/>
              </a:rPr>
              <a:t>КоН</a:t>
            </a:r>
            <a:r>
              <a:rPr lang="ru-RU" sz="2600" dirty="0">
                <a:latin typeface="+mj-lt"/>
              </a:rPr>
              <a:t> устанавливает, что </a:t>
            </a:r>
            <a:r>
              <a:rPr lang="ru-RU" sz="2600" b="1" dirty="0">
                <a:latin typeface="+mj-lt"/>
              </a:rPr>
              <a:t>перечень должностных лиц</a:t>
            </a:r>
            <a:r>
              <a:rPr lang="ru-RU" sz="2600" dirty="0">
                <a:latin typeface="+mj-lt"/>
              </a:rPr>
              <a:t>, наделенных полномочиями составлять протоколы о нарушениях, накладывать взыскания в случаях, предусмотренных </a:t>
            </a:r>
            <a:r>
              <a:rPr lang="ru-RU" sz="2600" dirty="0" err="1">
                <a:latin typeface="+mj-lt"/>
              </a:rPr>
              <a:t>КоН</a:t>
            </a:r>
            <a:r>
              <a:rPr lang="ru-RU" sz="2600" dirty="0">
                <a:latin typeface="+mj-lt"/>
              </a:rPr>
              <a:t>, определяется государственным органом 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Autofit/>
          </a:bodyPr>
          <a:lstStyle/>
          <a:p>
            <a:r>
              <a:rPr lang="ru-RU" sz="2400" dirty="0"/>
              <a:t>Положение ЦИК о порядке рассмотрения избирательными комиссиями дел о нарушениях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/>
              <a:t>Положение определяет :</a:t>
            </a:r>
          </a:p>
          <a:p>
            <a:pPr>
              <a:buNone/>
            </a:pPr>
            <a:r>
              <a:rPr lang="ru-RU" sz="2800" dirty="0"/>
              <a:t>- порядок рассмотрения дел </a:t>
            </a:r>
            <a:r>
              <a:rPr lang="ru-RU" sz="2800" dirty="0" err="1"/>
              <a:t>ЦИКом</a:t>
            </a:r>
            <a:r>
              <a:rPr lang="ru-RU" sz="2800" dirty="0"/>
              <a:t>, </a:t>
            </a:r>
            <a:r>
              <a:rPr lang="ru-RU" sz="2800" dirty="0" err="1"/>
              <a:t>ТИКом</a:t>
            </a:r>
            <a:r>
              <a:rPr lang="ru-RU" sz="2800" dirty="0"/>
              <a:t> (далее - Комиссией) дел о нарушениях;</a:t>
            </a:r>
          </a:p>
          <a:p>
            <a:pPr>
              <a:buNone/>
            </a:pPr>
            <a:r>
              <a:rPr lang="ru-RU" sz="2800" dirty="0"/>
              <a:t>- порядок деятельности должностных лиц, уполномоченных составлять протоколы о нарушениях (далее – должностные лица).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r>
              <a:rPr lang="ru-RU" sz="2400" b="1" dirty="0"/>
              <a:t>Положение ЦИК о порядке рассмотрения дел о нарушениях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758138" cy="5330968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Основные задачи Комиссии и должностных лиц: </a:t>
            </a:r>
          </a:p>
          <a:p>
            <a:r>
              <a:rPr lang="ru-RU" sz="2800" dirty="0"/>
              <a:t>своевременное, всестороннее, полное и объективное выяснение обстоятельств каждого дела, их разрешение в точном соответствии с законодательством;</a:t>
            </a:r>
          </a:p>
          <a:p>
            <a:r>
              <a:rPr lang="ru-RU" sz="2800" dirty="0"/>
              <a:t>контроль за исполнением вынесенного решения, </a:t>
            </a:r>
          </a:p>
          <a:p>
            <a:r>
              <a:rPr lang="ru-RU" sz="2800" dirty="0"/>
              <a:t>а также выявление причин и условий, способствующих совершению нарушений.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Положение ЦИК о порядке рассмотрения дел о нарушениях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Дела о нарушениях рассматриваются </a:t>
            </a:r>
            <a:r>
              <a:rPr lang="ru-RU" b="1" dirty="0"/>
              <a:t>в выборный период</a:t>
            </a:r>
            <a:r>
              <a:rPr lang="ru-RU" dirty="0"/>
              <a:t>:</a:t>
            </a:r>
          </a:p>
          <a:p>
            <a:r>
              <a:rPr lang="ru-RU" dirty="0"/>
              <a:t>при подготовке и проведении выборов Президента, депутатов 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Кенеша</a:t>
            </a:r>
            <a:r>
              <a:rPr lang="ru-RU" dirty="0"/>
              <a:t> и при проведении референдума - Центральной комиссией по выборам и проведению референдумов </a:t>
            </a:r>
            <a:r>
              <a:rPr lang="ru-RU" dirty="0" err="1"/>
              <a:t>Кыргызской</a:t>
            </a:r>
            <a:r>
              <a:rPr lang="ru-RU" dirty="0"/>
              <a:t> Республики, а также территориальными избирательными комиссиями по месту совершения нарушения;</a:t>
            </a:r>
          </a:p>
          <a:p>
            <a:r>
              <a:rPr lang="ru-RU" dirty="0"/>
              <a:t>при проведении выборов депутатов местных </a:t>
            </a:r>
            <a:r>
              <a:rPr lang="ru-RU" dirty="0" err="1"/>
              <a:t>кенешей</a:t>
            </a:r>
            <a:r>
              <a:rPr lang="ru-RU" dirty="0"/>
              <a:t> – соответствующими территориальными избирательными комиссиями.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Поводами к открытию производства по делу о нарушении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1) непосредственное обнаружение избирательной комиссией достаточных данных, указывающих на наличие события нарушения;</a:t>
            </a:r>
          </a:p>
          <a:p>
            <a:pPr>
              <a:buNone/>
            </a:pPr>
            <a:r>
              <a:rPr lang="ru-RU" dirty="0"/>
              <a:t>2) поступившие от правоохранительных или других государственных органов, органов местного самоуправления, общественных объединений материалы (сообщения), содержащие данные, указывающие на наличие события нарушения законодательства;</a:t>
            </a:r>
          </a:p>
          <a:p>
            <a:pPr>
              <a:buNone/>
            </a:pPr>
            <a:r>
              <a:rPr lang="ru-RU" dirty="0"/>
              <a:t>3) сообщения и заявления физических и юридических лиц, а также сообщения в средствах массовой информации, в том числе в сети Интернет, содержащие данные, указывающие на наличие события нарушения избирательного законодательства;</a:t>
            </a:r>
          </a:p>
          <a:p>
            <a:pPr>
              <a:buNone/>
            </a:pPr>
            <a:r>
              <a:rPr lang="ru-RU" dirty="0"/>
              <a:t>4) звонки на горячую линию и сообщения по другим источникам связи (каналы </a:t>
            </a:r>
            <a:r>
              <a:rPr lang="en-US" dirty="0" err="1"/>
              <a:t>Whats</a:t>
            </a:r>
            <a:r>
              <a:rPr lang="ru-RU" dirty="0"/>
              <a:t> А</a:t>
            </a:r>
            <a:r>
              <a:rPr lang="en-US" dirty="0"/>
              <a:t>pp</a:t>
            </a:r>
            <a:r>
              <a:rPr lang="ru-RU" dirty="0"/>
              <a:t> и др.).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392" y="260648"/>
            <a:ext cx="7671816" cy="415388"/>
          </a:xfrm>
        </p:spPr>
        <p:txBody>
          <a:bodyPr>
            <a:noAutofit/>
          </a:bodyPr>
          <a:lstStyle/>
          <a:p>
            <a:r>
              <a:rPr lang="ru-RU" sz="2400" dirty="0"/>
              <a:t>Порядок производства по делам о нарушениях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87208" cy="5565232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Поступившие в избирательные комиссии заявления (жалобы, сообщения, материалы) предварительно рассматриваются Рабочей группой по рассмотрению заявлений и жалоб избирателей и иных субъектов избирательного процесса при проведении выборов и референдумов в КР.</a:t>
            </a:r>
          </a:p>
          <a:p>
            <a:r>
              <a:rPr lang="ru-RU" sz="2600" dirty="0"/>
              <a:t>Рабочая группа на своем заседании определяет предмет, поступившего заявления (жалобы, сообщения, материалов) и принимает одно из следующих решений:</a:t>
            </a:r>
          </a:p>
          <a:p>
            <a:pPr marL="541338" indent="0">
              <a:buNone/>
            </a:pPr>
            <a:r>
              <a:rPr lang="ru-RU" sz="2600" dirty="0"/>
              <a:t>1) при определении признаков нарушений, предусмотренных избирательным законодательством принимает решение о рассмотрении заявления в общем порядке, предусмотренном избирательным законодательством;</a:t>
            </a:r>
          </a:p>
          <a:p>
            <a:pPr marL="541338" indent="0">
              <a:buNone/>
            </a:pPr>
            <a:r>
              <a:rPr lang="ru-RU" sz="2600" dirty="0"/>
              <a:t>2) при определении признаков нарушений, предусмотренных </a:t>
            </a:r>
            <a:r>
              <a:rPr lang="ru-RU" sz="2600" dirty="0" err="1"/>
              <a:t>КоН</a:t>
            </a:r>
            <a:r>
              <a:rPr lang="ru-RU" sz="2600" dirty="0"/>
              <a:t>, принимает решение о направлении заявления (жалобы, сообщения, материалов) на рассмотрение и разрешение уполномоченным должностным лицом.</a:t>
            </a:r>
          </a:p>
          <a:p>
            <a:r>
              <a:rPr lang="ru-RU" sz="2600" dirty="0"/>
              <a:t>При этом, Рабочая группа, при определении в заявлении (жалобе, сообщении, материалах) наличия признаков нарушений, предусмотренных статьями 44-47 </a:t>
            </a:r>
            <a:r>
              <a:rPr lang="ru-RU" sz="2600" dirty="0" err="1"/>
              <a:t>КоН</a:t>
            </a:r>
            <a:r>
              <a:rPr lang="ru-RU" sz="2600" dirty="0"/>
              <a:t>, рассматривает, как правило, дела в общем порядке, предусмотренном избирательным законодательством.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57150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r>
              <a:rPr lang="ru-RU" dirty="0"/>
              <a:t>Уполномоченное  должностное  лицо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Перечень должностных лиц, наделенных полномочиями составлять протоколы о нарушениях, утверждается решением Центральной избирательной комиссии.</a:t>
            </a:r>
          </a:p>
          <a:p>
            <a:pPr>
              <a:buNone/>
            </a:pPr>
            <a:r>
              <a:rPr lang="ru-RU" dirty="0"/>
              <a:t>Должностными лицами, уполномоченными составлять протоколы о нарушениях, как правило, являются:</a:t>
            </a:r>
          </a:p>
          <a:p>
            <a:pPr>
              <a:buNone/>
            </a:pPr>
            <a:r>
              <a:rPr lang="ru-RU" dirty="0"/>
              <a:t>1) на выборах Президента, депутатов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Кенеша</a:t>
            </a:r>
            <a:r>
              <a:rPr lang="ru-RU" dirty="0"/>
              <a:t> и при проведении референдума – сотрудники аппарата Центральной избирательной комиссии, а также спецпредставители ЦИК в </a:t>
            </a:r>
            <a:r>
              <a:rPr lang="ru-RU" dirty="0" err="1"/>
              <a:t>ТИКах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2) на выборах депутатов местных </a:t>
            </a:r>
            <a:r>
              <a:rPr lang="ru-RU" dirty="0" err="1"/>
              <a:t>кенешей</a:t>
            </a:r>
            <a:r>
              <a:rPr lang="ru-RU" dirty="0"/>
              <a:t> - специальный представитель Центральной избирательной комиссии в территориальной избирательной комиссии.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00C50B-964E-4C08-9BF5-942DBB4ED05F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2292</TotalTime>
  <Words>1716</Words>
  <Application>Microsoft Office PowerPoint</Application>
  <PresentationFormat>Экран (4:3)</PresentationFormat>
  <Paragraphs>152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Schoolbook</vt:lpstr>
      <vt:lpstr>Wingdings</vt:lpstr>
      <vt:lpstr>Wingdings 2</vt:lpstr>
      <vt:lpstr>Эркер</vt:lpstr>
      <vt:lpstr>Порядок рассмотрения дел о нарушениях избирательными комиссиями </vt:lpstr>
      <vt:lpstr>Кодекс о нарушениях КР</vt:lpstr>
      <vt:lpstr>Кодекс о нарушениях КР</vt:lpstr>
      <vt:lpstr>Положение ЦИК о порядке рассмотрения избирательными комиссиями дел о нарушениях</vt:lpstr>
      <vt:lpstr>Положение ЦИК о порядке рассмотрения дел о нарушениях</vt:lpstr>
      <vt:lpstr>Положение ЦИК о порядке рассмотрения дел о нарушениях</vt:lpstr>
      <vt:lpstr>     Поводами к открытию производства по делу о нарушении являются:</vt:lpstr>
      <vt:lpstr>Порядок производства по делам о нарушениях</vt:lpstr>
      <vt:lpstr>     Уполномоченное  должностное  лицо</vt:lpstr>
      <vt:lpstr>     Уполномоченное  должностное  лицо</vt:lpstr>
      <vt:lpstr>     Уполномоченное  должностное  лицо</vt:lpstr>
      <vt:lpstr>Оспаривание факта нарушения</vt:lpstr>
      <vt:lpstr>                                                      Оспаривание факта нарушения</vt:lpstr>
      <vt:lpstr>Единый реестр нарушений</vt:lpstr>
      <vt:lpstr>Ответственность за совершение нарушения</vt:lpstr>
      <vt:lpstr>Меры воздействия за нарушения</vt:lpstr>
      <vt:lpstr>Меры воздействия за нарушения</vt:lpstr>
      <vt:lpstr>Меры воздействия за нарушения</vt:lpstr>
      <vt:lpstr>Меры воздействия за нарушения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рассмотрения избирательными комиссиями дел о нарушениях</dc:title>
  <dc:creator>Admin</dc:creator>
  <cp:lastModifiedBy>User</cp:lastModifiedBy>
  <cp:revision>34</cp:revision>
  <dcterms:created xsi:type="dcterms:W3CDTF">2020-02-23T09:45:05Z</dcterms:created>
  <dcterms:modified xsi:type="dcterms:W3CDTF">2020-08-14T10:14:34Z</dcterms:modified>
</cp:coreProperties>
</file>