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handoutMasterIdLst>
    <p:handoutMasterId r:id="rId15"/>
  </p:handoutMasterIdLst>
  <p:sldIdLst>
    <p:sldId id="352" r:id="rId2"/>
    <p:sldId id="280" r:id="rId3"/>
    <p:sldId id="346" r:id="rId4"/>
    <p:sldId id="347" r:id="rId5"/>
    <p:sldId id="326" r:id="rId6"/>
    <p:sldId id="349" r:id="rId7"/>
    <p:sldId id="343" r:id="rId8"/>
    <p:sldId id="330" r:id="rId9"/>
    <p:sldId id="331" r:id="rId10"/>
    <p:sldId id="332" r:id="rId11"/>
    <p:sldId id="350" r:id="rId12"/>
    <p:sldId id="351" r:id="rId13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FC"/>
    <a:srgbClr val="FFFFFF"/>
    <a:srgbClr val="0E5291"/>
    <a:srgbClr val="BD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CCBF3-9AF6-4ACA-B164-8B9C559976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A6B186-8642-4A82-AEA8-005CB59586F5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Алгоритм действий по обеспечению санитарно-эпидемиологической безопасности и защиты здоровья граждан в ходе  организации и проведения выборов депутатов </a:t>
          </a:r>
          <a:r>
            <a:rPr lang="ru-RU" b="1" dirty="0" err="1">
              <a:solidFill>
                <a:schemeClr val="bg1"/>
              </a:solidFill>
            </a:rPr>
            <a:t>Жогорку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Кенеша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Кыргызской</a:t>
          </a:r>
          <a:r>
            <a:rPr lang="ru-RU" b="1" dirty="0">
              <a:solidFill>
                <a:schemeClr val="bg1"/>
              </a:solidFill>
            </a:rPr>
            <a:t> Республики</a:t>
          </a:r>
          <a:r>
            <a:rPr lang="ru-RU" dirty="0">
              <a:solidFill>
                <a:schemeClr val="bg1"/>
              </a:solidFill>
            </a:rPr>
            <a:t> </a:t>
          </a:r>
          <a:r>
            <a:rPr lang="ru-RU" b="1" dirty="0">
              <a:solidFill>
                <a:schemeClr val="bg1"/>
              </a:solidFill>
            </a:rPr>
            <a:t>содержит</a:t>
          </a:r>
          <a:r>
            <a:rPr lang="ru-RU" dirty="0">
              <a:solidFill>
                <a:schemeClr val="bg1"/>
              </a:solidFill>
            </a:rPr>
            <a:t> :</a:t>
          </a:r>
        </a:p>
      </dgm:t>
    </dgm:pt>
    <dgm:pt modelId="{D5199015-FA9C-4B23-8F76-23F436B44470}" type="parTrans" cxnId="{7A4542E4-697C-4AEE-8D8B-DBC6675E2854}">
      <dgm:prSet/>
      <dgm:spPr/>
      <dgm:t>
        <a:bodyPr/>
        <a:lstStyle/>
        <a:p>
          <a:endParaRPr lang="ru-RU"/>
        </a:p>
      </dgm:t>
    </dgm:pt>
    <dgm:pt modelId="{1982F9F3-EF31-4304-9900-77DE38E07A9F}" type="sibTrans" cxnId="{7A4542E4-697C-4AEE-8D8B-DBC6675E2854}">
      <dgm:prSet/>
      <dgm:spPr/>
      <dgm:t>
        <a:bodyPr/>
        <a:lstStyle/>
        <a:p>
          <a:endParaRPr lang="ru-RU"/>
        </a:p>
      </dgm:t>
    </dgm:pt>
    <dgm:pt modelId="{BDCDB67D-4CCC-4872-8C67-A8DBA7D7DE19}">
      <dgm:prSet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b="1" dirty="0"/>
            <a:t>ряд требований к избирательным комиссиям: </a:t>
          </a:r>
        </a:p>
      </dgm:t>
    </dgm:pt>
    <dgm:pt modelId="{323DF2FD-35CA-4C2D-A910-30B8FE16CF97}" type="parTrans" cxnId="{75989BE8-84AA-45F5-8917-E72AF43BA758}">
      <dgm:prSet/>
      <dgm:spPr/>
      <dgm:t>
        <a:bodyPr/>
        <a:lstStyle/>
        <a:p>
          <a:endParaRPr lang="ru-RU"/>
        </a:p>
      </dgm:t>
    </dgm:pt>
    <dgm:pt modelId="{F8340DDC-01BD-44A2-8D38-E2C247609885}" type="sibTrans" cxnId="{75989BE8-84AA-45F5-8917-E72AF43BA758}">
      <dgm:prSet/>
      <dgm:spPr/>
      <dgm:t>
        <a:bodyPr/>
        <a:lstStyle/>
        <a:p>
          <a:endParaRPr lang="ru-RU"/>
        </a:p>
      </dgm:t>
    </dgm:pt>
    <dgm:pt modelId="{FB7FA420-F634-4236-9EFF-AE1C2543C727}">
      <dgm:prSet/>
      <dgm:spPr/>
      <dgm:t>
        <a:bodyPr/>
        <a:lstStyle/>
        <a:p>
          <a:pPr rtl="0"/>
          <a:r>
            <a:rPr lang="ru-RU" dirty="0"/>
            <a:t>по организации и проведению работы со списками избирателей; </a:t>
          </a:r>
        </a:p>
      </dgm:t>
    </dgm:pt>
    <dgm:pt modelId="{50E9F1AD-606A-40FF-AA7D-D46C48A659B5}" type="parTrans" cxnId="{41EC6580-E0A3-4D30-AED3-C9B698C7C2D2}">
      <dgm:prSet/>
      <dgm:spPr/>
      <dgm:t>
        <a:bodyPr/>
        <a:lstStyle/>
        <a:p>
          <a:endParaRPr lang="ru-RU"/>
        </a:p>
      </dgm:t>
    </dgm:pt>
    <dgm:pt modelId="{8998973B-D582-4D08-96E4-0A8D0686500F}" type="sibTrans" cxnId="{41EC6580-E0A3-4D30-AED3-C9B698C7C2D2}">
      <dgm:prSet/>
      <dgm:spPr/>
      <dgm:t>
        <a:bodyPr/>
        <a:lstStyle/>
        <a:p>
          <a:endParaRPr lang="ru-RU"/>
        </a:p>
      </dgm:t>
    </dgm:pt>
    <dgm:pt modelId="{02FAC1DF-02D5-4D99-81E2-809A67408E88}">
      <dgm:prSet/>
      <dgm:spPr/>
      <dgm:t>
        <a:bodyPr/>
        <a:lstStyle/>
        <a:p>
          <a:pPr rtl="0"/>
          <a:r>
            <a:rPr lang="ru-RU" dirty="0"/>
            <a:t>по организации и проведению голосования вне помещения для голосования;</a:t>
          </a:r>
        </a:p>
      </dgm:t>
    </dgm:pt>
    <dgm:pt modelId="{54339F49-E6A8-4A54-9A83-DDD0E7A0B33E}" type="parTrans" cxnId="{6334A0EB-F78B-4953-8FC1-883DA7BF1A68}">
      <dgm:prSet/>
      <dgm:spPr/>
      <dgm:t>
        <a:bodyPr/>
        <a:lstStyle/>
        <a:p>
          <a:endParaRPr lang="ru-RU"/>
        </a:p>
      </dgm:t>
    </dgm:pt>
    <dgm:pt modelId="{9B116B67-95FF-4149-965B-0C9EDCB0F185}" type="sibTrans" cxnId="{6334A0EB-F78B-4953-8FC1-883DA7BF1A68}">
      <dgm:prSet/>
      <dgm:spPr/>
      <dgm:t>
        <a:bodyPr/>
        <a:lstStyle/>
        <a:p>
          <a:endParaRPr lang="ru-RU"/>
        </a:p>
      </dgm:t>
    </dgm:pt>
    <dgm:pt modelId="{45C3C577-10DA-42CF-93DB-87FAF9247007}">
      <dgm:prSet/>
      <dgm:spPr/>
      <dgm:t>
        <a:bodyPr/>
        <a:lstStyle/>
        <a:p>
          <a:pPr rtl="0"/>
          <a:r>
            <a:rPr lang="ru-RU" dirty="0"/>
            <a:t>по организации и проведению голосования в день голосования;</a:t>
          </a:r>
        </a:p>
      </dgm:t>
    </dgm:pt>
    <dgm:pt modelId="{12B5A103-5233-4B8E-A99E-4B7E1552A05B}" type="parTrans" cxnId="{7A313958-A62C-4C7B-81CE-D96C02885F96}">
      <dgm:prSet/>
      <dgm:spPr/>
      <dgm:t>
        <a:bodyPr/>
        <a:lstStyle/>
        <a:p>
          <a:endParaRPr lang="ru-RU"/>
        </a:p>
      </dgm:t>
    </dgm:pt>
    <dgm:pt modelId="{B027A145-30BA-4A2E-8B8C-76400BE79921}" type="sibTrans" cxnId="{7A313958-A62C-4C7B-81CE-D96C02885F96}">
      <dgm:prSet/>
      <dgm:spPr/>
      <dgm:t>
        <a:bodyPr/>
        <a:lstStyle/>
        <a:p>
          <a:endParaRPr lang="ru-RU"/>
        </a:p>
      </dgm:t>
    </dgm:pt>
    <dgm:pt modelId="{134354A2-39AB-4BC5-986F-FDAA067301C8}">
      <dgm:prSet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b="1" dirty="0"/>
            <a:t>ряд требований для политических партий в период выдвижения списка кандидатов на съездах и проведения предвыборной агитации.</a:t>
          </a:r>
          <a:r>
            <a:rPr lang="ru-RU" dirty="0"/>
            <a:t> </a:t>
          </a:r>
        </a:p>
      </dgm:t>
    </dgm:pt>
    <dgm:pt modelId="{34744BA2-584A-442A-B39D-46D52E0DC516}" type="parTrans" cxnId="{F80A99BE-FBC4-40CE-818D-D16F83F242A1}">
      <dgm:prSet/>
      <dgm:spPr/>
      <dgm:t>
        <a:bodyPr/>
        <a:lstStyle/>
        <a:p>
          <a:endParaRPr lang="ru-RU"/>
        </a:p>
      </dgm:t>
    </dgm:pt>
    <dgm:pt modelId="{AD035A9E-6C28-477C-A45C-17442E2C15F8}" type="sibTrans" cxnId="{F80A99BE-FBC4-40CE-818D-D16F83F242A1}">
      <dgm:prSet/>
      <dgm:spPr/>
      <dgm:t>
        <a:bodyPr/>
        <a:lstStyle/>
        <a:p>
          <a:endParaRPr lang="ru-RU"/>
        </a:p>
      </dgm:t>
    </dgm:pt>
    <dgm:pt modelId="{B96F948D-A798-4CFF-8632-0B4D0E1ADA69}" type="pres">
      <dgm:prSet presAssocID="{613CCBF3-9AF6-4ACA-B164-8B9C559976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BA04F3-E52D-4A70-A04F-494B85A6BEC6}" type="pres">
      <dgm:prSet presAssocID="{E4A6B186-8642-4A82-AEA8-005CB59586F5}" presName="root" presStyleCnt="0"/>
      <dgm:spPr/>
    </dgm:pt>
    <dgm:pt modelId="{71F30BBA-2DF7-4A32-957B-D26DEB069BB0}" type="pres">
      <dgm:prSet presAssocID="{E4A6B186-8642-4A82-AEA8-005CB59586F5}" presName="rootComposite" presStyleCnt="0"/>
      <dgm:spPr/>
    </dgm:pt>
    <dgm:pt modelId="{7D6E5D57-91D2-4ED1-9952-3E2E70E23A60}" type="pres">
      <dgm:prSet presAssocID="{E4A6B186-8642-4A82-AEA8-005CB59586F5}" presName="rootText" presStyleLbl="node1" presStyleIdx="0" presStyleCnt="1" custScaleX="632290" custScaleY="127687"/>
      <dgm:spPr/>
    </dgm:pt>
    <dgm:pt modelId="{E7753485-FB24-44BC-BEFC-634D4A81BA36}" type="pres">
      <dgm:prSet presAssocID="{E4A6B186-8642-4A82-AEA8-005CB59586F5}" presName="rootConnector" presStyleLbl="node1" presStyleIdx="0" presStyleCnt="1"/>
      <dgm:spPr/>
    </dgm:pt>
    <dgm:pt modelId="{D486E7D3-5480-4AA2-9755-CCBA33DABEE6}" type="pres">
      <dgm:prSet presAssocID="{E4A6B186-8642-4A82-AEA8-005CB59586F5}" presName="childShape" presStyleCnt="0"/>
      <dgm:spPr/>
    </dgm:pt>
    <dgm:pt modelId="{9F07B32A-63D3-44E7-BCC9-96CD5322CA9E}" type="pres">
      <dgm:prSet presAssocID="{323DF2FD-35CA-4C2D-A910-30B8FE16CF97}" presName="Name13" presStyleLbl="parChTrans1D2" presStyleIdx="0" presStyleCnt="5"/>
      <dgm:spPr/>
    </dgm:pt>
    <dgm:pt modelId="{558EFA00-1CCF-446B-BE65-A8E789688A32}" type="pres">
      <dgm:prSet presAssocID="{BDCDB67D-4CCC-4872-8C67-A8DBA7D7DE19}" presName="childText" presStyleLbl="bgAcc1" presStyleIdx="0" presStyleCnt="5" custScaleX="665478" custLinFactNeighborX="2340" custLinFactNeighborY="1723">
        <dgm:presLayoutVars>
          <dgm:bulletEnabled val="1"/>
        </dgm:presLayoutVars>
      </dgm:prSet>
      <dgm:spPr/>
    </dgm:pt>
    <dgm:pt modelId="{C3109B3A-F2EE-440E-9DDF-0825134C0C6C}" type="pres">
      <dgm:prSet presAssocID="{50E9F1AD-606A-40FF-AA7D-D46C48A659B5}" presName="Name13" presStyleLbl="parChTrans1D2" presStyleIdx="1" presStyleCnt="5"/>
      <dgm:spPr/>
    </dgm:pt>
    <dgm:pt modelId="{8B015848-CF7E-4C8E-AE1F-9BACDA962BA9}" type="pres">
      <dgm:prSet presAssocID="{FB7FA420-F634-4236-9EFF-AE1C2543C727}" presName="childText" presStyleLbl="bgAcc1" presStyleIdx="1" presStyleCnt="5" custScaleX="668260">
        <dgm:presLayoutVars>
          <dgm:bulletEnabled val="1"/>
        </dgm:presLayoutVars>
      </dgm:prSet>
      <dgm:spPr/>
    </dgm:pt>
    <dgm:pt modelId="{2EE59AE3-0307-44DC-8D86-F0183F4276C3}" type="pres">
      <dgm:prSet presAssocID="{54339F49-E6A8-4A54-9A83-DDD0E7A0B33E}" presName="Name13" presStyleLbl="parChTrans1D2" presStyleIdx="2" presStyleCnt="5"/>
      <dgm:spPr/>
    </dgm:pt>
    <dgm:pt modelId="{9F3EFC07-35F3-4F38-BE5C-04A30E503E61}" type="pres">
      <dgm:prSet presAssocID="{02FAC1DF-02D5-4D99-81E2-809A67408E88}" presName="childText" presStyleLbl="bgAcc1" presStyleIdx="2" presStyleCnt="5" custScaleX="665478">
        <dgm:presLayoutVars>
          <dgm:bulletEnabled val="1"/>
        </dgm:presLayoutVars>
      </dgm:prSet>
      <dgm:spPr/>
    </dgm:pt>
    <dgm:pt modelId="{95BC67CF-565C-49BB-943D-BFF20B2C5A7E}" type="pres">
      <dgm:prSet presAssocID="{12B5A103-5233-4B8E-A99E-4B7E1552A05B}" presName="Name13" presStyleLbl="parChTrans1D2" presStyleIdx="3" presStyleCnt="5"/>
      <dgm:spPr/>
    </dgm:pt>
    <dgm:pt modelId="{45A4CE10-4C25-4AE1-81F2-3266990B41F4}" type="pres">
      <dgm:prSet presAssocID="{45C3C577-10DA-42CF-93DB-87FAF9247007}" presName="childText" presStyleLbl="bgAcc1" presStyleIdx="3" presStyleCnt="5" custScaleX="665478">
        <dgm:presLayoutVars>
          <dgm:bulletEnabled val="1"/>
        </dgm:presLayoutVars>
      </dgm:prSet>
      <dgm:spPr/>
    </dgm:pt>
    <dgm:pt modelId="{6520CE50-84E8-4A4C-BE49-5E4297A44080}" type="pres">
      <dgm:prSet presAssocID="{34744BA2-584A-442A-B39D-46D52E0DC516}" presName="Name13" presStyleLbl="parChTrans1D2" presStyleIdx="4" presStyleCnt="5"/>
      <dgm:spPr/>
    </dgm:pt>
    <dgm:pt modelId="{A7B3E3B0-73F3-41FE-9AF9-CA49EC9F096D}" type="pres">
      <dgm:prSet presAssocID="{134354A2-39AB-4BC5-986F-FDAA067301C8}" presName="childText" presStyleLbl="bgAcc1" presStyleIdx="4" presStyleCnt="5" custScaleX="668260" custLinFactNeighborX="-4039" custLinFactNeighborY="-1949">
        <dgm:presLayoutVars>
          <dgm:bulletEnabled val="1"/>
        </dgm:presLayoutVars>
      </dgm:prSet>
      <dgm:spPr/>
    </dgm:pt>
  </dgm:ptLst>
  <dgm:cxnLst>
    <dgm:cxn modelId="{8AD9F310-A464-4BFA-A230-9904A1C7E0D6}" type="presOf" srcId="{FB7FA420-F634-4236-9EFF-AE1C2543C727}" destId="{8B015848-CF7E-4C8E-AE1F-9BACDA962BA9}" srcOrd="0" destOrd="0" presId="urn:microsoft.com/office/officeart/2005/8/layout/hierarchy3"/>
    <dgm:cxn modelId="{3D267B19-D085-4F6B-88F0-E2C7399118DA}" type="presOf" srcId="{34744BA2-584A-442A-B39D-46D52E0DC516}" destId="{6520CE50-84E8-4A4C-BE49-5E4297A44080}" srcOrd="0" destOrd="0" presId="urn:microsoft.com/office/officeart/2005/8/layout/hierarchy3"/>
    <dgm:cxn modelId="{0C521632-3D86-4BF2-BCD2-4DCA44423DD3}" type="presOf" srcId="{50E9F1AD-606A-40FF-AA7D-D46C48A659B5}" destId="{C3109B3A-F2EE-440E-9DDF-0825134C0C6C}" srcOrd="0" destOrd="0" presId="urn:microsoft.com/office/officeart/2005/8/layout/hierarchy3"/>
    <dgm:cxn modelId="{FEDEF232-DDF4-471B-B511-28ECBE4C5715}" type="presOf" srcId="{323DF2FD-35CA-4C2D-A910-30B8FE16CF97}" destId="{9F07B32A-63D3-44E7-BCC9-96CD5322CA9E}" srcOrd="0" destOrd="0" presId="urn:microsoft.com/office/officeart/2005/8/layout/hierarchy3"/>
    <dgm:cxn modelId="{5638F06B-9B98-48BF-9022-48EC95DF00C1}" type="presOf" srcId="{54339F49-E6A8-4A54-9A83-DDD0E7A0B33E}" destId="{2EE59AE3-0307-44DC-8D86-F0183F4276C3}" srcOrd="0" destOrd="0" presId="urn:microsoft.com/office/officeart/2005/8/layout/hierarchy3"/>
    <dgm:cxn modelId="{8AE9D64F-0409-433A-BD13-25E868FDBF08}" type="presOf" srcId="{12B5A103-5233-4B8E-A99E-4B7E1552A05B}" destId="{95BC67CF-565C-49BB-943D-BFF20B2C5A7E}" srcOrd="0" destOrd="0" presId="urn:microsoft.com/office/officeart/2005/8/layout/hierarchy3"/>
    <dgm:cxn modelId="{EF252657-A2BE-40C3-A09B-EB3C933C4D19}" type="presOf" srcId="{E4A6B186-8642-4A82-AEA8-005CB59586F5}" destId="{7D6E5D57-91D2-4ED1-9952-3E2E70E23A60}" srcOrd="0" destOrd="0" presId="urn:microsoft.com/office/officeart/2005/8/layout/hierarchy3"/>
    <dgm:cxn modelId="{7A313958-A62C-4C7B-81CE-D96C02885F96}" srcId="{E4A6B186-8642-4A82-AEA8-005CB59586F5}" destId="{45C3C577-10DA-42CF-93DB-87FAF9247007}" srcOrd="3" destOrd="0" parTransId="{12B5A103-5233-4B8E-A99E-4B7E1552A05B}" sibTransId="{B027A145-30BA-4A2E-8B8C-76400BE79921}"/>
    <dgm:cxn modelId="{41EC6580-E0A3-4D30-AED3-C9B698C7C2D2}" srcId="{E4A6B186-8642-4A82-AEA8-005CB59586F5}" destId="{FB7FA420-F634-4236-9EFF-AE1C2543C727}" srcOrd="1" destOrd="0" parTransId="{50E9F1AD-606A-40FF-AA7D-D46C48A659B5}" sibTransId="{8998973B-D582-4D08-96E4-0A8D0686500F}"/>
    <dgm:cxn modelId="{8330FB9D-8BD6-45B1-9270-5F4C5D9EB71E}" type="presOf" srcId="{45C3C577-10DA-42CF-93DB-87FAF9247007}" destId="{45A4CE10-4C25-4AE1-81F2-3266990B41F4}" srcOrd="0" destOrd="0" presId="urn:microsoft.com/office/officeart/2005/8/layout/hierarchy3"/>
    <dgm:cxn modelId="{570C1EBC-2A05-47DB-AC4B-B0D1A8CA86C7}" type="presOf" srcId="{134354A2-39AB-4BC5-986F-FDAA067301C8}" destId="{A7B3E3B0-73F3-41FE-9AF9-CA49EC9F096D}" srcOrd="0" destOrd="0" presId="urn:microsoft.com/office/officeart/2005/8/layout/hierarchy3"/>
    <dgm:cxn modelId="{F80A99BE-FBC4-40CE-818D-D16F83F242A1}" srcId="{E4A6B186-8642-4A82-AEA8-005CB59586F5}" destId="{134354A2-39AB-4BC5-986F-FDAA067301C8}" srcOrd="4" destOrd="0" parTransId="{34744BA2-584A-442A-B39D-46D52E0DC516}" sibTransId="{AD035A9E-6C28-477C-A45C-17442E2C15F8}"/>
    <dgm:cxn modelId="{F97B24CD-ED62-44FE-AE3D-7A2D54AEF3EE}" type="presOf" srcId="{E4A6B186-8642-4A82-AEA8-005CB59586F5}" destId="{E7753485-FB24-44BC-BEFC-634D4A81BA36}" srcOrd="1" destOrd="0" presId="urn:microsoft.com/office/officeart/2005/8/layout/hierarchy3"/>
    <dgm:cxn modelId="{80FC1BE0-30B7-414B-96A8-BDA0AB7C0EF0}" type="presOf" srcId="{02FAC1DF-02D5-4D99-81E2-809A67408E88}" destId="{9F3EFC07-35F3-4F38-BE5C-04A30E503E61}" srcOrd="0" destOrd="0" presId="urn:microsoft.com/office/officeart/2005/8/layout/hierarchy3"/>
    <dgm:cxn modelId="{5CE8C6E0-AA02-4D05-A5A7-109D96414D0B}" type="presOf" srcId="{BDCDB67D-4CCC-4872-8C67-A8DBA7D7DE19}" destId="{558EFA00-1CCF-446B-BE65-A8E789688A32}" srcOrd="0" destOrd="0" presId="urn:microsoft.com/office/officeart/2005/8/layout/hierarchy3"/>
    <dgm:cxn modelId="{7A4542E4-697C-4AEE-8D8B-DBC6675E2854}" srcId="{613CCBF3-9AF6-4ACA-B164-8B9C559976B7}" destId="{E4A6B186-8642-4A82-AEA8-005CB59586F5}" srcOrd="0" destOrd="0" parTransId="{D5199015-FA9C-4B23-8F76-23F436B44470}" sibTransId="{1982F9F3-EF31-4304-9900-77DE38E07A9F}"/>
    <dgm:cxn modelId="{6E5A70E4-2416-48CC-A83C-EDDE64129576}" type="presOf" srcId="{613CCBF3-9AF6-4ACA-B164-8B9C559976B7}" destId="{B96F948D-A798-4CFF-8632-0B4D0E1ADA69}" srcOrd="0" destOrd="0" presId="urn:microsoft.com/office/officeart/2005/8/layout/hierarchy3"/>
    <dgm:cxn modelId="{75989BE8-84AA-45F5-8917-E72AF43BA758}" srcId="{E4A6B186-8642-4A82-AEA8-005CB59586F5}" destId="{BDCDB67D-4CCC-4872-8C67-A8DBA7D7DE19}" srcOrd="0" destOrd="0" parTransId="{323DF2FD-35CA-4C2D-A910-30B8FE16CF97}" sibTransId="{F8340DDC-01BD-44A2-8D38-E2C247609885}"/>
    <dgm:cxn modelId="{6334A0EB-F78B-4953-8FC1-883DA7BF1A68}" srcId="{E4A6B186-8642-4A82-AEA8-005CB59586F5}" destId="{02FAC1DF-02D5-4D99-81E2-809A67408E88}" srcOrd="2" destOrd="0" parTransId="{54339F49-E6A8-4A54-9A83-DDD0E7A0B33E}" sibTransId="{9B116B67-95FF-4149-965B-0C9EDCB0F185}"/>
    <dgm:cxn modelId="{A5E79E24-04DB-4626-A282-1C140EE15C36}" type="presParOf" srcId="{B96F948D-A798-4CFF-8632-0B4D0E1ADA69}" destId="{EDBA04F3-E52D-4A70-A04F-494B85A6BEC6}" srcOrd="0" destOrd="0" presId="urn:microsoft.com/office/officeart/2005/8/layout/hierarchy3"/>
    <dgm:cxn modelId="{16360A06-0BA6-45FB-953A-6CC84185F77F}" type="presParOf" srcId="{EDBA04F3-E52D-4A70-A04F-494B85A6BEC6}" destId="{71F30BBA-2DF7-4A32-957B-D26DEB069BB0}" srcOrd="0" destOrd="0" presId="urn:microsoft.com/office/officeart/2005/8/layout/hierarchy3"/>
    <dgm:cxn modelId="{212C1CA8-C082-4520-B6C5-C222D4BB7391}" type="presParOf" srcId="{71F30BBA-2DF7-4A32-957B-D26DEB069BB0}" destId="{7D6E5D57-91D2-4ED1-9952-3E2E70E23A60}" srcOrd="0" destOrd="0" presId="urn:microsoft.com/office/officeart/2005/8/layout/hierarchy3"/>
    <dgm:cxn modelId="{E4EC777A-E1A9-4ED6-9F35-44CBD5A41BE6}" type="presParOf" srcId="{71F30BBA-2DF7-4A32-957B-D26DEB069BB0}" destId="{E7753485-FB24-44BC-BEFC-634D4A81BA36}" srcOrd="1" destOrd="0" presId="urn:microsoft.com/office/officeart/2005/8/layout/hierarchy3"/>
    <dgm:cxn modelId="{36A97B0C-4D6A-4778-87AE-1439E535C60D}" type="presParOf" srcId="{EDBA04F3-E52D-4A70-A04F-494B85A6BEC6}" destId="{D486E7D3-5480-4AA2-9755-CCBA33DABEE6}" srcOrd="1" destOrd="0" presId="urn:microsoft.com/office/officeart/2005/8/layout/hierarchy3"/>
    <dgm:cxn modelId="{CC4CD95F-885E-4676-8213-76606FA0F4B0}" type="presParOf" srcId="{D486E7D3-5480-4AA2-9755-CCBA33DABEE6}" destId="{9F07B32A-63D3-44E7-BCC9-96CD5322CA9E}" srcOrd="0" destOrd="0" presId="urn:microsoft.com/office/officeart/2005/8/layout/hierarchy3"/>
    <dgm:cxn modelId="{DC2BF70B-DB22-4D1E-AD00-8A5E6A749BD4}" type="presParOf" srcId="{D486E7D3-5480-4AA2-9755-CCBA33DABEE6}" destId="{558EFA00-1CCF-446B-BE65-A8E789688A32}" srcOrd="1" destOrd="0" presId="urn:microsoft.com/office/officeart/2005/8/layout/hierarchy3"/>
    <dgm:cxn modelId="{6DB0065B-65BD-435C-8E4A-636D1DECEAF4}" type="presParOf" srcId="{D486E7D3-5480-4AA2-9755-CCBA33DABEE6}" destId="{C3109B3A-F2EE-440E-9DDF-0825134C0C6C}" srcOrd="2" destOrd="0" presId="urn:microsoft.com/office/officeart/2005/8/layout/hierarchy3"/>
    <dgm:cxn modelId="{88ABB949-16E8-42A2-8C71-68304AE9866A}" type="presParOf" srcId="{D486E7D3-5480-4AA2-9755-CCBA33DABEE6}" destId="{8B015848-CF7E-4C8E-AE1F-9BACDA962BA9}" srcOrd="3" destOrd="0" presId="urn:microsoft.com/office/officeart/2005/8/layout/hierarchy3"/>
    <dgm:cxn modelId="{F450635C-383B-4064-B4A2-FCBF5410F9E2}" type="presParOf" srcId="{D486E7D3-5480-4AA2-9755-CCBA33DABEE6}" destId="{2EE59AE3-0307-44DC-8D86-F0183F4276C3}" srcOrd="4" destOrd="0" presId="urn:microsoft.com/office/officeart/2005/8/layout/hierarchy3"/>
    <dgm:cxn modelId="{11B00310-E9A3-4DC2-9AFD-FD40882A9F9A}" type="presParOf" srcId="{D486E7D3-5480-4AA2-9755-CCBA33DABEE6}" destId="{9F3EFC07-35F3-4F38-BE5C-04A30E503E61}" srcOrd="5" destOrd="0" presId="urn:microsoft.com/office/officeart/2005/8/layout/hierarchy3"/>
    <dgm:cxn modelId="{BBDFAC16-6C9B-4A52-8FDA-D3A360170610}" type="presParOf" srcId="{D486E7D3-5480-4AA2-9755-CCBA33DABEE6}" destId="{95BC67CF-565C-49BB-943D-BFF20B2C5A7E}" srcOrd="6" destOrd="0" presId="urn:microsoft.com/office/officeart/2005/8/layout/hierarchy3"/>
    <dgm:cxn modelId="{329AF57B-270D-4CFE-A2E5-C421D43ED48A}" type="presParOf" srcId="{D486E7D3-5480-4AA2-9755-CCBA33DABEE6}" destId="{45A4CE10-4C25-4AE1-81F2-3266990B41F4}" srcOrd="7" destOrd="0" presId="urn:microsoft.com/office/officeart/2005/8/layout/hierarchy3"/>
    <dgm:cxn modelId="{0D98E487-08BB-4221-8492-C9BA0040F3E0}" type="presParOf" srcId="{D486E7D3-5480-4AA2-9755-CCBA33DABEE6}" destId="{6520CE50-84E8-4A4C-BE49-5E4297A44080}" srcOrd="8" destOrd="0" presId="urn:microsoft.com/office/officeart/2005/8/layout/hierarchy3"/>
    <dgm:cxn modelId="{1590F791-917B-4198-9BD4-7E9D16808FAD}" type="presParOf" srcId="{D486E7D3-5480-4AA2-9755-CCBA33DABEE6}" destId="{A7B3E3B0-73F3-41FE-9AF9-CA49EC9F096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5D57-91D2-4ED1-9952-3E2E70E23A60}">
      <dsp:nvSpPr>
        <dsp:cNvPr id="0" name=""/>
        <dsp:cNvSpPr/>
      </dsp:nvSpPr>
      <dsp:spPr>
        <a:xfrm>
          <a:off x="4019" y="216025"/>
          <a:ext cx="7863678" cy="794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Алгоритм действий по обеспечению санитарно-эпидемиологической безопасности и защиты здоровья граждан в ходе  организации и проведения выборов депутатов </a:t>
          </a:r>
          <a:r>
            <a:rPr lang="ru-RU" sz="1600" b="1" kern="1200" dirty="0" err="1">
              <a:solidFill>
                <a:schemeClr val="bg1"/>
              </a:solidFill>
            </a:rPr>
            <a:t>Жогорку</a:t>
          </a:r>
          <a:r>
            <a:rPr lang="ru-RU" sz="1600" b="1" kern="1200" dirty="0">
              <a:solidFill>
                <a:schemeClr val="bg1"/>
              </a:solidFill>
            </a:rPr>
            <a:t> </a:t>
          </a:r>
          <a:r>
            <a:rPr lang="ru-RU" sz="1600" b="1" kern="1200" dirty="0" err="1">
              <a:solidFill>
                <a:schemeClr val="bg1"/>
              </a:solidFill>
            </a:rPr>
            <a:t>Кенеша</a:t>
          </a:r>
          <a:r>
            <a:rPr lang="ru-RU" sz="1600" b="1" kern="1200" dirty="0">
              <a:solidFill>
                <a:schemeClr val="bg1"/>
              </a:solidFill>
            </a:rPr>
            <a:t> </a:t>
          </a:r>
          <a:r>
            <a:rPr lang="ru-RU" sz="1600" b="1" kern="1200" dirty="0" err="1">
              <a:solidFill>
                <a:schemeClr val="bg1"/>
              </a:solidFill>
            </a:rPr>
            <a:t>Кыргызской</a:t>
          </a:r>
          <a:r>
            <a:rPr lang="ru-RU" sz="1600" b="1" kern="1200" dirty="0">
              <a:solidFill>
                <a:schemeClr val="bg1"/>
              </a:solidFill>
            </a:rPr>
            <a:t> Республики</a:t>
          </a:r>
          <a:r>
            <a:rPr lang="ru-RU" sz="1600" kern="1200" dirty="0">
              <a:solidFill>
                <a:schemeClr val="bg1"/>
              </a:solidFill>
            </a:rPr>
            <a:t> </a:t>
          </a:r>
          <a:r>
            <a:rPr lang="ru-RU" sz="1600" b="1" kern="1200" dirty="0">
              <a:solidFill>
                <a:schemeClr val="bg1"/>
              </a:solidFill>
            </a:rPr>
            <a:t>содержит</a:t>
          </a:r>
          <a:r>
            <a:rPr lang="ru-RU" sz="1600" kern="1200" dirty="0">
              <a:solidFill>
                <a:schemeClr val="bg1"/>
              </a:solidFill>
            </a:rPr>
            <a:t> :</a:t>
          </a:r>
        </a:p>
      </dsp:txBody>
      <dsp:txXfrm>
        <a:off x="27275" y="239281"/>
        <a:ext cx="7817166" cy="747498"/>
      </dsp:txXfrm>
    </dsp:sp>
    <dsp:sp modelId="{9F07B32A-63D3-44E7-BCC9-96CD5322CA9E}">
      <dsp:nvSpPr>
        <dsp:cNvPr id="0" name=""/>
        <dsp:cNvSpPr/>
      </dsp:nvSpPr>
      <dsp:spPr>
        <a:xfrm>
          <a:off x="790387" y="1010035"/>
          <a:ext cx="809649" cy="477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095"/>
              </a:lnTo>
              <a:lnTo>
                <a:pt x="809649" y="4770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EFA00-1CCF-446B-BE65-A8E789688A32}">
      <dsp:nvSpPr>
        <dsp:cNvPr id="0" name=""/>
        <dsp:cNvSpPr/>
      </dsp:nvSpPr>
      <dsp:spPr>
        <a:xfrm>
          <a:off x="1600037" y="1176210"/>
          <a:ext cx="6621145" cy="62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ряд требований к избирательным комиссиям: </a:t>
          </a:r>
        </a:p>
      </dsp:txBody>
      <dsp:txXfrm>
        <a:off x="1618250" y="1194423"/>
        <a:ext cx="6584719" cy="585415"/>
      </dsp:txXfrm>
    </dsp:sp>
    <dsp:sp modelId="{C3109B3A-F2EE-440E-9DDF-0825134C0C6C}">
      <dsp:nvSpPr>
        <dsp:cNvPr id="0" name=""/>
        <dsp:cNvSpPr/>
      </dsp:nvSpPr>
      <dsp:spPr>
        <a:xfrm>
          <a:off x="790387" y="1010035"/>
          <a:ext cx="786367" cy="1243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682"/>
              </a:lnTo>
              <a:lnTo>
                <a:pt x="786367" y="12436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15848-CF7E-4C8E-AE1F-9BACDA962BA9}">
      <dsp:nvSpPr>
        <dsp:cNvPr id="0" name=""/>
        <dsp:cNvSpPr/>
      </dsp:nvSpPr>
      <dsp:spPr>
        <a:xfrm>
          <a:off x="1576755" y="1942797"/>
          <a:ext cx="6648824" cy="62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 организации и проведению работы со списками избирателей; </a:t>
          </a:r>
        </a:p>
      </dsp:txBody>
      <dsp:txXfrm>
        <a:off x="1594968" y="1961010"/>
        <a:ext cx="6612398" cy="585415"/>
      </dsp:txXfrm>
    </dsp:sp>
    <dsp:sp modelId="{2EE59AE3-0307-44DC-8D86-F0183F4276C3}">
      <dsp:nvSpPr>
        <dsp:cNvPr id="0" name=""/>
        <dsp:cNvSpPr/>
      </dsp:nvSpPr>
      <dsp:spPr>
        <a:xfrm>
          <a:off x="790387" y="1010035"/>
          <a:ext cx="786367" cy="2020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983"/>
              </a:lnTo>
              <a:lnTo>
                <a:pt x="786367" y="2020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EFC07-35F3-4F38-BE5C-04A30E503E61}">
      <dsp:nvSpPr>
        <dsp:cNvPr id="0" name=""/>
        <dsp:cNvSpPr/>
      </dsp:nvSpPr>
      <dsp:spPr>
        <a:xfrm>
          <a:off x="1576755" y="2720098"/>
          <a:ext cx="6621145" cy="62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 организации и проведению голосования вне помещения для голосования;</a:t>
          </a:r>
        </a:p>
      </dsp:txBody>
      <dsp:txXfrm>
        <a:off x="1594968" y="2738311"/>
        <a:ext cx="6584719" cy="585415"/>
      </dsp:txXfrm>
    </dsp:sp>
    <dsp:sp modelId="{95BC67CF-565C-49BB-943D-BFF20B2C5A7E}">
      <dsp:nvSpPr>
        <dsp:cNvPr id="0" name=""/>
        <dsp:cNvSpPr/>
      </dsp:nvSpPr>
      <dsp:spPr>
        <a:xfrm>
          <a:off x="790387" y="1010035"/>
          <a:ext cx="786367" cy="27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8285"/>
              </a:lnTo>
              <a:lnTo>
                <a:pt x="786367" y="27982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4CE10-4C25-4AE1-81F2-3266990B41F4}">
      <dsp:nvSpPr>
        <dsp:cNvPr id="0" name=""/>
        <dsp:cNvSpPr/>
      </dsp:nvSpPr>
      <dsp:spPr>
        <a:xfrm>
          <a:off x="1576755" y="3497400"/>
          <a:ext cx="6621145" cy="62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 организации и проведению голосования в день голосования;</a:t>
          </a:r>
        </a:p>
      </dsp:txBody>
      <dsp:txXfrm>
        <a:off x="1594968" y="3515613"/>
        <a:ext cx="6584719" cy="585415"/>
      </dsp:txXfrm>
    </dsp:sp>
    <dsp:sp modelId="{6520CE50-84E8-4A4C-BE49-5E4297A44080}">
      <dsp:nvSpPr>
        <dsp:cNvPr id="0" name=""/>
        <dsp:cNvSpPr/>
      </dsp:nvSpPr>
      <dsp:spPr>
        <a:xfrm>
          <a:off x="790387" y="1010035"/>
          <a:ext cx="746181" cy="356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466"/>
              </a:lnTo>
              <a:lnTo>
                <a:pt x="746181" y="356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3E3B0-73F3-41FE-9AF9-CA49EC9F096D}">
      <dsp:nvSpPr>
        <dsp:cNvPr id="0" name=""/>
        <dsp:cNvSpPr/>
      </dsp:nvSpPr>
      <dsp:spPr>
        <a:xfrm>
          <a:off x="1536569" y="4262581"/>
          <a:ext cx="6648824" cy="62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ряд требований для политических партий в период выдвижения списка кандидатов на съездах и проведения предвыборной агитации.</a:t>
          </a:r>
          <a:r>
            <a:rPr lang="ru-RU" sz="1600" kern="1200" dirty="0"/>
            <a:t> </a:t>
          </a:r>
        </a:p>
      </dsp:txBody>
      <dsp:txXfrm>
        <a:off x="1554782" y="4280794"/>
        <a:ext cx="6612398" cy="585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A938F-C23F-4FA6-B703-E3C88A5872AD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6094E-C8FB-4728-889B-EB4417DFB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57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F702D-ECD9-417F-8F72-B0DBF37B8DBA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2CC8-97B5-4BB9-8605-AA1341A4A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3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602BE-5D8C-4A2C-8966-041B2329B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404BF-A0D9-47C1-8871-912195FFF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B4D8D-B9DA-40E5-8F40-99BEE733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D5C07-EFAB-4225-A429-26A1D347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67812-6671-4984-BCB0-93707398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0A54C-D0F6-4AD2-94D3-3020FB5E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B2A90-8452-4A9C-8FC0-9E5D113EF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23ED4-1514-4905-92FC-9295EC17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06B3B-3AE2-4004-AF77-276C88E7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BD9F7-D5C0-4E97-8140-4C2D319F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2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600803-A8AB-4E32-AFF6-F9DEB4DF7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C0F01E-F1F4-4F64-AC1A-EF1BC2240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5B28C-17BE-4969-8AAD-90FA63AF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02E87-DC3E-4D0B-9D6E-2DAC2945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62081-F083-4ACB-99A7-1A2B5747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3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8A6B8-E85B-4FDF-B236-DACB85BA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4F295-1C2E-4FC5-80A9-DD5543F74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0C8FE-6ABB-48D9-8E6B-65D4B6B2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4B554-0A2E-4CA9-A74D-6D136EC7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9AD1B-3A33-4BB4-BBAA-06BD12A5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4747-AC74-4E68-AA61-E3C2D99F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F1CBDE-767B-4B4A-8796-440F898F4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8672F-54C1-4C04-B8ED-AD9F1D17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6D81C-235B-4A6B-9D61-C67E6E0B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4CA67-DAA8-4F8A-99E8-6661C05B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2A46A-4A54-40CA-B42E-7C198E14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05397-5106-4700-821B-8F74F7021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9755FF-B1D1-423F-98CB-F7D83B6BE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098FD5-CFE0-4BDE-A7E2-BDB54B9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2EE711-5EE9-4454-A2AF-F4C39585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673D5-13AF-4938-B564-F8C38403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8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75D54-0BFC-4F98-A4F4-61315CD0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769F8-7F64-4D14-AF07-E2AA843CB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CECFB-4628-430A-84B8-6F0A1BEC8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2D2CB2-784C-4F8E-B608-EAEE0ECE5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91D241-E956-41F3-8CC5-8686C9A06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A882B5-046E-4749-AAF9-C0BB2347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B34DE2-492F-456B-A0CB-BC031F02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A6A3A-D485-4462-9889-F7EB7B96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5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DDB0E-636A-4D43-B5FC-32719345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F3DDCC-CC95-4CF1-A307-34056B7A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AE99CD-0344-47FC-BB0D-CF96DDC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D3222F-291B-4C11-8E41-E1BC1F1B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0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FC7EFC-2721-47D7-A5A4-53338E58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B0950F-9283-4996-83DC-63E86F92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31180A-7289-4F57-A121-86EE6BE8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C51B3-D2D5-4048-9A82-8BB60B0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C54B7D-A7BE-4680-9A1C-093DF6B55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C98531-6D45-4432-BB12-CA43E034E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1ED87-BDEB-4F6B-8B8B-01D37D7A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EB660-0777-49AE-9492-F8792C58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4BF579-8EF5-46C8-BE87-2775A0AD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1CC96-A816-4A47-B5CA-BC8A312E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9AFEF5-7FB6-46D8-826D-E92F41611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D43834-0EFC-4ABD-9D56-34401F31C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DC39F9-1353-45A4-BA20-7C4BDA9A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A229A9-5D31-42B0-B0E5-4E2A18EE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3AAF13-32B4-4D48-90CA-776CDBDD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4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BDB80-45E0-4D5A-9AB8-AC5B19AE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B867F-E8AA-45C2-A841-C289C1D76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BB81B-724A-4BC8-8B17-60CC465DD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9A1B-9AFA-4D28-BD00-17AE4EFE006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87B32-E5ED-4454-B09B-4950865A6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96A85-9A3C-4FD6-A002-142F910E5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9D48-092A-44E1-8CE6-00878C74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1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52" y="2941240"/>
            <a:ext cx="2128241" cy="21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3" descr="Календарный план выборов в Жогорку Кенеш — Today.k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Календарный план выборов в Жогорку Кенеш — Today.k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C:\Users\admin\Pictures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45" y="4877232"/>
            <a:ext cx="2905125" cy="19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9186" y="1322701"/>
            <a:ext cx="7056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И ПРОВЕДЕНИЯ ВЫБОРОВ ДЕПУТАТОВ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ЖОГОРКУ КЕНЕША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КЫРГЫЗСКОЙ РЕСПУБЛИКИ</a:t>
            </a:r>
          </a:p>
        </p:txBody>
      </p:sp>
      <p:pic>
        <p:nvPicPr>
          <p:cNvPr id="1051" name="Picture 27" descr="C:\Users\admin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15" y="5208092"/>
            <a:ext cx="2651323" cy="16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4" y="4701461"/>
            <a:ext cx="3791124" cy="1667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C:\Users\okutishcheva\Desktop\OSCE logo\Logo signature_ru.png">
            <a:extLst>
              <a:ext uri="{FF2B5EF4-FFF2-40B4-BE49-F238E27FC236}">
                <a16:creationId xmlns:a16="http://schemas.microsoft.com/office/drawing/2014/main" id="{2C6BF4E2-D9AF-40B4-A4A1-001306871CB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6" y="411543"/>
            <a:ext cx="1729740" cy="23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314923-0FB6-49FA-A05C-93460741F5E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45" y="310151"/>
            <a:ext cx="601980" cy="54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logomvd.png">
            <a:extLst>
              <a:ext uri="{FF2B5EF4-FFF2-40B4-BE49-F238E27FC236}">
                <a16:creationId xmlns:a16="http://schemas.microsoft.com/office/drawing/2014/main" id="{2B62A81D-B1B8-4D97-B5ED-ECC47806C89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41" y="294311"/>
            <a:ext cx="556260" cy="55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37A20D-7FD9-41CC-A870-04DBB9E469E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17" y="82186"/>
            <a:ext cx="502920" cy="996950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2E30EC-6A13-4686-B914-A6C8E0DED38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270" y="413021"/>
            <a:ext cx="1187450" cy="33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29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194" y="157029"/>
            <a:ext cx="859350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Совершенствование организации процесса голосования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75840"/>
            <a:ext cx="10715625" cy="3172460"/>
          </a:xfrm>
        </p:spPr>
        <p:txBody>
          <a:bodyPr>
            <a:noAutofit/>
          </a:bodyPr>
          <a:lstStyle/>
          <a:p>
            <a:pPr lvl="0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Срок полномочий членов территориальных и участковых избирательных комиссий увеличен с 2-х до 5-х лет;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Выработан алгоритм действий по обеспечению санитарно-эпидемиологической безопасности и защиты здоровья граждан в ходе  организации и проведения выборов.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64F272-4529-4951-BCD2-D94B6CFD3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6" y="157029"/>
            <a:ext cx="1147265" cy="115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555" y="157029"/>
            <a:ext cx="2185208" cy="9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3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28541"/>
              </p:ext>
            </p:extLst>
          </p:nvPr>
        </p:nvGraphicFramePr>
        <p:xfrm>
          <a:off x="1847528" y="54868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81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3573016"/>
            <a:ext cx="7520940" cy="54864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admin\Downloads\Лого утвержденный 20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052737"/>
            <a:ext cx="7521575" cy="24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	Инклюзивность выборов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Укрепление независимости решения вопросов доступа к голосованию:                                  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переход полномочий по уточнению списков избирателей от ГРС к ЦИК </a:t>
            </a:r>
          </a:p>
          <a:p>
            <a:pPr lvl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Улучшение общих условий доступа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голосованию : </a:t>
            </a:r>
          </a:p>
          <a:p>
            <a:pPr lvl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постоянный сайт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Тизме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», актуализация ежемесячно, </a:t>
            </a:r>
          </a:p>
          <a:p>
            <a:pPr lvl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сроки уточнения на выборах больше на 20 дней, </a:t>
            </a:r>
          </a:p>
          <a:p>
            <a:pPr lvl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электронный кабинет избирателя, электронная подача </a:t>
            </a:r>
          </a:p>
          <a:p>
            <a:pPr lvl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активизация биометрической регистрации.  </a:t>
            </a:r>
          </a:p>
          <a:p>
            <a:pPr lvl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Специальные меры для отдельных категорий избирателей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Избиратели за рубежом : увеличение числа участков,  улучшение условий консульского учета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устр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барьеров, приоритет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изб.прав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.),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информационно-разьяснительная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работа.  </a:t>
            </a:r>
          </a:p>
          <a:p>
            <a:pPr lvl="0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Учетность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спецформаты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для ЛОВЗ;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Информационные и образовательные меры для женщин и молодежи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64F272-4529-4951-BCD2-D94B6CFD3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6" y="157029"/>
            <a:ext cx="1147265" cy="115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08" y="157029"/>
            <a:ext cx="2185208" cy="9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8360"/>
            <a:ext cx="12192000" cy="6805581"/>
            <a:chOff x="0" y="38360"/>
            <a:chExt cx="12192000" cy="680558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19158"/>
              <a:ext cx="12192000" cy="6247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9" y="59833"/>
              <a:ext cx="1025769" cy="102576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0" y="38360"/>
              <a:ext cx="2185208" cy="937396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1274-968A-4533-B443-F373C4649E65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21250" r="2060" b="18333"/>
          <a:stretch/>
        </p:blipFill>
        <p:spPr>
          <a:xfrm>
            <a:off x="1218680" y="1176456"/>
            <a:ext cx="9267825" cy="4143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7256" y="239060"/>
            <a:ext cx="871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Участие в выборах 2015-2020</a:t>
            </a:r>
          </a:p>
        </p:txBody>
      </p:sp>
    </p:spTree>
    <p:extLst>
      <p:ext uri="{BB962C8B-B14F-4D97-AF65-F5344CB8AC3E}">
        <p14:creationId xmlns:p14="http://schemas.microsoft.com/office/powerpoint/2010/main" val="84742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8360"/>
            <a:ext cx="12192000" cy="6805581"/>
            <a:chOff x="0" y="38360"/>
            <a:chExt cx="12192000" cy="680558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19158"/>
              <a:ext cx="12192000" cy="6247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9" y="59833"/>
              <a:ext cx="1025769" cy="102576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0" y="38360"/>
              <a:ext cx="2185208" cy="937396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1274-968A-4533-B443-F373C4649E65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23611" r="1570" b="5972"/>
          <a:stretch/>
        </p:blipFill>
        <p:spPr>
          <a:xfrm>
            <a:off x="1362075" y="1619250"/>
            <a:ext cx="9429750" cy="482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7256" y="239060"/>
            <a:ext cx="871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Список избирателей: возрастной отчет</a:t>
            </a:r>
          </a:p>
        </p:txBody>
      </p:sp>
    </p:spTree>
    <p:extLst>
      <p:ext uri="{BB962C8B-B14F-4D97-AF65-F5344CB8AC3E}">
        <p14:creationId xmlns:p14="http://schemas.microsoft.com/office/powerpoint/2010/main" val="64387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5842" y="365125"/>
            <a:ext cx="75748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Совершенствование механизмов свободных выборов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Улучшение информированности избирателей и понимания выборного процесса участниками процесса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Расширение  официальной информации о кандидатах и партиях: публикация программ политических партий и кандидатов, информации об избирательных  фондах кандидатов, партий; 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Новые правила агитации (запреты, снижающие влияние ресурсов, дебаты и др.)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Специальные форматы программы для ЛОВЗ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64F272-4529-4951-BCD2-D94B6CFD3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6" y="157029"/>
            <a:ext cx="1147265" cy="115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05" y="230188"/>
            <a:ext cx="2185208" cy="9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2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ПЛАТФОРМА ЦИК ПО ОБМЕНУ ДАННЫМИ ЧЕРЕЗ СМЭВ «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ТҮНДҮК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»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B67AA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28" y="3624341"/>
            <a:ext cx="2643790" cy="9531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37684" y="3709585"/>
            <a:ext cx="3443908" cy="825192"/>
            <a:chOff x="337684" y="3591247"/>
            <a:chExt cx="3443908" cy="825192"/>
          </a:xfrm>
        </p:grpSpPr>
        <p:sp>
          <p:nvSpPr>
            <p:cNvPr id="2" name="TextBox 1"/>
            <p:cNvSpPr txBox="1"/>
            <p:nvPr/>
          </p:nvSpPr>
          <p:spPr>
            <a:xfrm>
              <a:off x="1119296" y="3591247"/>
              <a:ext cx="26622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B67AA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Центральная комиссия по выборам и проведению референдумов КР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6ABCEFA-2CAD-424F-8B99-8692E145A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1"/>
            <a:stretch/>
          </p:blipFill>
          <p:spPr>
            <a:xfrm>
              <a:off x="337684" y="3591247"/>
              <a:ext cx="831992" cy="825192"/>
            </a:xfrm>
            <a:prstGeom prst="rect">
              <a:avLst/>
            </a:prstGeom>
          </p:spPr>
        </p:pic>
      </p:grpSp>
      <p:cxnSp>
        <p:nvCxnSpPr>
          <p:cNvPr id="11" name="Прямая со стрелкой 10"/>
          <p:cNvCxnSpPr/>
          <p:nvPr/>
        </p:nvCxnSpPr>
        <p:spPr>
          <a:xfrm>
            <a:off x="3625327" y="4067917"/>
            <a:ext cx="817581" cy="0"/>
          </a:xfrm>
          <a:prstGeom prst="straightConnector1">
            <a:avLst/>
          </a:prstGeom>
          <a:ln w="28575">
            <a:solidFill>
              <a:srgbClr val="3B67A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Левая фигурная скобка 11"/>
          <p:cNvSpPr/>
          <p:nvPr/>
        </p:nvSpPr>
        <p:spPr>
          <a:xfrm>
            <a:off x="7450538" y="1962399"/>
            <a:ext cx="408790" cy="4277041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3B6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9328" y="1807570"/>
            <a:ext cx="3873767" cy="2862322"/>
          </a:xfrm>
          <a:prstGeom prst="rect">
            <a:avLst/>
          </a:prstGeom>
          <a:ln w="28575">
            <a:solidFill>
              <a:srgbClr val="3B67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регистрационная служба при Правительстве Кыргызской Республики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B67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внутренних дел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Кыргызской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B67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 и науки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Кыргызской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Республики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КР)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B67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1250" y="5833199"/>
            <a:ext cx="345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Министерство юстиции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Кыргызской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7AA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Республики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B67AA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10190" y="5729594"/>
            <a:ext cx="3873767" cy="853543"/>
          </a:xfrm>
          <a:prstGeom prst="rect">
            <a:avLst/>
          </a:prstGeom>
          <a:noFill/>
          <a:ln w="28575">
            <a:solidFill>
              <a:srgbClr val="3B6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67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7547" y="4841683"/>
            <a:ext cx="366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Также процесс на стадии завершения к подключению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4" y="0"/>
            <a:ext cx="12131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2981294"/>
            <a:ext cx="5792586" cy="3043586"/>
          </a:xfrm>
          <a:prstGeom prst="rect">
            <a:avLst/>
          </a:prstGeom>
        </p:spPr>
      </p:pic>
      <p:sp>
        <p:nvSpPr>
          <p:cNvPr id="20" name="Прямоугольная выноска 19"/>
          <p:cNvSpPr/>
          <p:nvPr/>
        </p:nvSpPr>
        <p:spPr>
          <a:xfrm>
            <a:off x="6431280" y="2681810"/>
            <a:ext cx="5248102" cy="3343070"/>
          </a:xfrm>
          <a:prstGeom prst="wedgeRectCallout">
            <a:avLst>
              <a:gd name="adj1" fmla="val -68026"/>
              <a:gd name="adj2" fmla="val 372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75" y="284222"/>
            <a:ext cx="80462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публикация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общих сведений, программ, списков кандидатов, финансовых отчетов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64F272-4529-4951-BCD2-D94B6CFD3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6" y="157029"/>
            <a:ext cx="1147265" cy="1150478"/>
          </a:xfrm>
          <a:prstGeom prst="rect">
            <a:avLst/>
          </a:prstGeom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196212" y="5442374"/>
            <a:ext cx="1219067" cy="399626"/>
          </a:xfrm>
          <a:prstGeom prst="flowChartAlternateProcess">
            <a:avLst/>
          </a:prstGeom>
          <a:solidFill>
            <a:srgbClr val="FFFFFF">
              <a:alpha val="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28" y="263570"/>
            <a:ext cx="2185208" cy="93739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-160" r="160"/>
          <a:stretch/>
        </p:blipFill>
        <p:spPr>
          <a:xfrm>
            <a:off x="6453447" y="2681810"/>
            <a:ext cx="5203767" cy="33350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462355" y="5345084"/>
            <a:ext cx="806336" cy="49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249593" y="3840480"/>
            <a:ext cx="45720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76015" y="4854633"/>
            <a:ext cx="249381" cy="8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335193" y="5029200"/>
            <a:ext cx="340822" cy="58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7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405" y="83710"/>
            <a:ext cx="8686800" cy="12971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Улучшение правовой культуры выборов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4395"/>
            <a:ext cx="10515600" cy="9550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Создание Центра гражданского образования;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Программы повышения правовой культуры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Электронные формы информирования и обучения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64F272-4529-4951-BCD2-D94B6CFD3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6" y="157029"/>
            <a:ext cx="1147265" cy="1150478"/>
          </a:xfrm>
          <a:prstGeom prst="rect">
            <a:avLst/>
          </a:prstGeom>
        </p:spPr>
      </p:pic>
      <p:pic>
        <p:nvPicPr>
          <p:cNvPr id="5" name="Рисунок 4" descr="C:\Users\цик\Downloads\photo53305111888591368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" y="3162617"/>
            <a:ext cx="4946650" cy="319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цик\Downloads\photo53301965352600648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761" y="3162616"/>
            <a:ext cx="4963160" cy="319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08" y="157029"/>
            <a:ext cx="2185208" cy="9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324" y="298623"/>
            <a:ext cx="8262385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Меры по обеспечению законности и безопасности на выборах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36470"/>
            <a:ext cx="10734675" cy="2564130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Программы обучения избирательному праву для всех участников выборов : избиратели, СМИ, кандидаты, правоохранительные органы, МСУ  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Законодательные нормы по подкупу избирателей (расширение субъектов привлечения к ответственности)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Впервые вводится ответственность за применение административного ресурса;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Реестр жалоб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64F272-4529-4951-BCD2-D94B6CFD3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6" y="157029"/>
            <a:ext cx="1147265" cy="115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07" y="157029"/>
            <a:ext cx="2185208" cy="9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3568</TotalTime>
  <Words>318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  Инклюзивность выборов</vt:lpstr>
      <vt:lpstr>Презентация PowerPoint</vt:lpstr>
      <vt:lpstr>Презентация PowerPoint</vt:lpstr>
      <vt:lpstr>Совершенствование механизмов свободных выборов</vt:lpstr>
      <vt:lpstr>Презентация PowerPoint</vt:lpstr>
      <vt:lpstr>публикация общих сведений, программ, списков кандидатов, финансовых отчетов</vt:lpstr>
      <vt:lpstr>Улучшение правовой культуры выборов</vt:lpstr>
      <vt:lpstr>Меры по обеспечению законности и безопасности на выборах</vt:lpstr>
      <vt:lpstr>Совершенствование организации процесса голосования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Kanimet Sarbagyshev</dc:creator>
  <cp:lastModifiedBy>LENOVO</cp:lastModifiedBy>
  <cp:revision>131</cp:revision>
  <cp:lastPrinted>2020-05-15T06:42:00Z</cp:lastPrinted>
  <dcterms:created xsi:type="dcterms:W3CDTF">2020-02-24T17:54:02Z</dcterms:created>
  <dcterms:modified xsi:type="dcterms:W3CDTF">2020-08-26T11:13:59Z</dcterms:modified>
</cp:coreProperties>
</file>