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62" r:id="rId14"/>
    <p:sldId id="263" r:id="rId15"/>
    <p:sldId id="264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D5A58C-A181-4ECD-95B8-591DE6DD6041}" type="doc">
      <dgm:prSet loTypeId="urn:microsoft.com/office/officeart/2005/8/layout/process1" loCatId="process" qsTypeId="urn:microsoft.com/office/officeart/2005/8/quickstyle/simple1" qsCatId="simple" csTypeId="urn:microsoft.com/office/officeart/2005/8/colors/accent2_3" csCatId="accent2" phldr="1"/>
      <dgm:spPr/>
    </dgm:pt>
    <dgm:pt modelId="{3A7E9466-F11D-4302-A386-9F96E32C633B}">
      <dgm:prSet phldrT="[Текст]" custT="1"/>
      <dgm:spPr/>
      <dgm:t>
        <a:bodyPr/>
        <a:lstStyle/>
        <a:p>
          <a:r>
            <a:rPr lang="ru-RU" sz="2000" b="0" i="0" u="sng" dirty="0">
              <a:latin typeface="Times New Roman" panose="02020603050405020304" pitchFamily="18" charset="0"/>
              <a:cs typeface="Times New Roman" panose="02020603050405020304" pitchFamily="18" charset="0"/>
            </a:rPr>
            <a:t>в 2-х дневный</a:t>
          </a:r>
          <a:r>
            <a:rPr lang="ru-RU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срок, с момента поступления, а в день голосования и предшествующий дню голосования - </a:t>
          </a:r>
          <a:r>
            <a:rPr lang="ru-RU" sz="2000" b="0" i="0" u="sng" dirty="0">
              <a:latin typeface="Times New Roman" panose="02020603050405020304" pitchFamily="18" charset="0"/>
              <a:cs typeface="Times New Roman" panose="02020603050405020304" pitchFamily="18" charset="0"/>
            </a:rPr>
            <a:t>немедленно.</a:t>
          </a:r>
          <a:r>
            <a:rPr lang="ru-RU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/>
        </a:p>
      </dgm:t>
    </dgm:pt>
    <dgm:pt modelId="{7C712338-B191-4C2A-B331-430AE706611F}" type="parTrans" cxnId="{88AB0D74-A43F-426B-8E6F-D97B3C150E87}">
      <dgm:prSet/>
      <dgm:spPr/>
      <dgm:t>
        <a:bodyPr/>
        <a:lstStyle/>
        <a:p>
          <a:endParaRPr lang="ru-RU"/>
        </a:p>
      </dgm:t>
    </dgm:pt>
    <dgm:pt modelId="{A0A89C3E-33A0-405A-9F4A-F80ED6CA0DFE}" type="sibTrans" cxnId="{88AB0D74-A43F-426B-8E6F-D97B3C150E87}">
      <dgm:prSet/>
      <dgm:spPr/>
      <dgm:t>
        <a:bodyPr/>
        <a:lstStyle/>
        <a:p>
          <a:endParaRPr lang="ru-RU"/>
        </a:p>
      </dgm:t>
    </dgm:pt>
    <dgm:pt modelId="{1CF85D17-72C5-44D8-B85D-6EE2174CBB8D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В случаях если факты требуют дополнительной проверки, решения по ним принимаются не позднее чем </a:t>
          </a:r>
          <a:r>
            <a:rPr lang="ru-RU" sz="2000" b="0" i="0" u="sng" dirty="0">
              <a:latin typeface="Times New Roman" panose="02020603050405020304" pitchFamily="18" charset="0"/>
              <a:cs typeface="Times New Roman" panose="02020603050405020304" pitchFamily="18" charset="0"/>
            </a:rPr>
            <a:t>3-х дневный срок</a:t>
          </a:r>
          <a:r>
            <a:rPr lang="ru-RU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2000" b="0" dirty="0"/>
        </a:p>
      </dgm:t>
    </dgm:pt>
    <dgm:pt modelId="{CA2EDF26-8868-4E25-A952-B186D97F06E1}" type="parTrans" cxnId="{43F923D5-A8B7-4E26-B69E-C007E69CE424}">
      <dgm:prSet/>
      <dgm:spPr/>
      <dgm:t>
        <a:bodyPr/>
        <a:lstStyle/>
        <a:p>
          <a:endParaRPr lang="ru-RU"/>
        </a:p>
      </dgm:t>
    </dgm:pt>
    <dgm:pt modelId="{6E50BF8B-2FCD-4083-9B0D-9DB9418680BA}" type="sibTrans" cxnId="{43F923D5-A8B7-4E26-B69E-C007E69CE424}">
      <dgm:prSet/>
      <dgm:spPr/>
      <dgm:t>
        <a:bodyPr/>
        <a:lstStyle/>
        <a:p>
          <a:endParaRPr lang="ru-RU"/>
        </a:p>
      </dgm:t>
    </dgm:pt>
    <dgm:pt modelId="{18FF9583-ABF8-4C83-8857-75C4F5B38437}">
      <dgm:prSet custT="1"/>
      <dgm:spPr/>
      <dgm:t>
        <a:bodyPr/>
        <a:lstStyle/>
        <a:p>
          <a:r>
            <a:rPr lang="ru-RU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Заявления (жалобы) избирателей, кандидатов, политических партий, иных участников избирательного процесса, в ходе подготовки выборов, подлежат рассмотрению органами внутренних дел.</a:t>
          </a:r>
        </a:p>
      </dgm:t>
    </dgm:pt>
    <dgm:pt modelId="{C9FE69CB-FCF1-4025-B600-8FC4CE4A9B69}" type="parTrans" cxnId="{EDC72FBA-F6AA-4BC6-9FBA-7C8904127F1A}">
      <dgm:prSet/>
      <dgm:spPr/>
      <dgm:t>
        <a:bodyPr/>
        <a:lstStyle/>
        <a:p>
          <a:endParaRPr lang="ru-RU"/>
        </a:p>
      </dgm:t>
    </dgm:pt>
    <dgm:pt modelId="{DA361D81-3CC4-4DCC-ACC7-23B790743380}" type="sibTrans" cxnId="{EDC72FBA-F6AA-4BC6-9FBA-7C8904127F1A}">
      <dgm:prSet/>
      <dgm:spPr/>
      <dgm:t>
        <a:bodyPr/>
        <a:lstStyle/>
        <a:p>
          <a:endParaRPr lang="ru-RU"/>
        </a:p>
      </dgm:t>
    </dgm:pt>
    <dgm:pt modelId="{992A26BA-2A4E-44E0-AA0B-64DA7716E873}" type="pres">
      <dgm:prSet presAssocID="{EDD5A58C-A181-4ECD-95B8-591DE6DD6041}" presName="Name0" presStyleCnt="0">
        <dgm:presLayoutVars>
          <dgm:dir/>
          <dgm:resizeHandles val="exact"/>
        </dgm:presLayoutVars>
      </dgm:prSet>
      <dgm:spPr/>
    </dgm:pt>
    <dgm:pt modelId="{FC39511D-BBB4-4A0E-975C-388272475587}" type="pres">
      <dgm:prSet presAssocID="{18FF9583-ABF8-4C83-8857-75C4F5B38437}" presName="node" presStyleLbl="node1" presStyleIdx="0" presStyleCnt="3" custScaleX="115158">
        <dgm:presLayoutVars>
          <dgm:bulletEnabled val="1"/>
        </dgm:presLayoutVars>
      </dgm:prSet>
      <dgm:spPr/>
    </dgm:pt>
    <dgm:pt modelId="{C7539F22-EECC-4FBD-8539-3E06258FBF74}" type="pres">
      <dgm:prSet presAssocID="{DA361D81-3CC4-4DCC-ACC7-23B790743380}" presName="sibTrans" presStyleLbl="sibTrans2D1" presStyleIdx="0" presStyleCnt="2"/>
      <dgm:spPr/>
    </dgm:pt>
    <dgm:pt modelId="{56B35AA4-A352-4AD3-9308-FB3E68582DEB}" type="pres">
      <dgm:prSet presAssocID="{DA361D81-3CC4-4DCC-ACC7-23B790743380}" presName="connectorText" presStyleLbl="sibTrans2D1" presStyleIdx="0" presStyleCnt="2"/>
      <dgm:spPr/>
    </dgm:pt>
    <dgm:pt modelId="{53075F0B-92C7-43E4-AE1A-04FDDC882173}" type="pres">
      <dgm:prSet presAssocID="{3A7E9466-F11D-4302-A386-9F96E32C633B}" presName="node" presStyleLbl="node1" presStyleIdx="1" presStyleCnt="3" custScaleX="110626">
        <dgm:presLayoutVars>
          <dgm:bulletEnabled val="1"/>
        </dgm:presLayoutVars>
      </dgm:prSet>
      <dgm:spPr/>
    </dgm:pt>
    <dgm:pt modelId="{6D2A245E-FC4C-4A69-A64C-2E623A273661}" type="pres">
      <dgm:prSet presAssocID="{A0A89C3E-33A0-405A-9F4A-F80ED6CA0DFE}" presName="sibTrans" presStyleLbl="sibTrans2D1" presStyleIdx="1" presStyleCnt="2"/>
      <dgm:spPr/>
    </dgm:pt>
    <dgm:pt modelId="{F046321C-0F85-44AE-A288-064FD687D2C7}" type="pres">
      <dgm:prSet presAssocID="{A0A89C3E-33A0-405A-9F4A-F80ED6CA0DFE}" presName="connectorText" presStyleLbl="sibTrans2D1" presStyleIdx="1" presStyleCnt="2"/>
      <dgm:spPr/>
    </dgm:pt>
    <dgm:pt modelId="{FFE5779B-84E9-42E4-8C71-386C0F64C785}" type="pres">
      <dgm:prSet presAssocID="{1CF85D17-72C5-44D8-B85D-6EE2174CBB8D}" presName="node" presStyleLbl="node1" presStyleIdx="2" presStyleCnt="3" custScaleX="109163">
        <dgm:presLayoutVars>
          <dgm:bulletEnabled val="1"/>
        </dgm:presLayoutVars>
      </dgm:prSet>
      <dgm:spPr/>
    </dgm:pt>
  </dgm:ptLst>
  <dgm:cxnLst>
    <dgm:cxn modelId="{D26F8700-8DF9-44D7-98D3-65017C3C7F0F}" type="presOf" srcId="{DA361D81-3CC4-4DCC-ACC7-23B790743380}" destId="{56B35AA4-A352-4AD3-9308-FB3E68582DEB}" srcOrd="1" destOrd="0" presId="urn:microsoft.com/office/officeart/2005/8/layout/process1"/>
    <dgm:cxn modelId="{5CCB592F-D44F-43EA-8A5C-590810A7A7E9}" type="presOf" srcId="{EDD5A58C-A181-4ECD-95B8-591DE6DD6041}" destId="{992A26BA-2A4E-44E0-AA0B-64DA7716E873}" srcOrd="0" destOrd="0" presId="urn:microsoft.com/office/officeart/2005/8/layout/process1"/>
    <dgm:cxn modelId="{88AB0D74-A43F-426B-8E6F-D97B3C150E87}" srcId="{EDD5A58C-A181-4ECD-95B8-591DE6DD6041}" destId="{3A7E9466-F11D-4302-A386-9F96E32C633B}" srcOrd="1" destOrd="0" parTransId="{7C712338-B191-4C2A-B331-430AE706611F}" sibTransId="{A0A89C3E-33A0-405A-9F4A-F80ED6CA0DFE}"/>
    <dgm:cxn modelId="{0C20949D-2295-408A-9FA7-27C6C719093A}" type="presOf" srcId="{1CF85D17-72C5-44D8-B85D-6EE2174CBB8D}" destId="{FFE5779B-84E9-42E4-8C71-386C0F64C785}" srcOrd="0" destOrd="0" presId="urn:microsoft.com/office/officeart/2005/8/layout/process1"/>
    <dgm:cxn modelId="{D929F79E-911C-4634-91E9-F85E3442EB21}" type="presOf" srcId="{A0A89C3E-33A0-405A-9F4A-F80ED6CA0DFE}" destId="{F046321C-0F85-44AE-A288-064FD687D2C7}" srcOrd="1" destOrd="0" presId="urn:microsoft.com/office/officeart/2005/8/layout/process1"/>
    <dgm:cxn modelId="{EDC72FBA-F6AA-4BC6-9FBA-7C8904127F1A}" srcId="{EDD5A58C-A181-4ECD-95B8-591DE6DD6041}" destId="{18FF9583-ABF8-4C83-8857-75C4F5B38437}" srcOrd="0" destOrd="0" parTransId="{C9FE69CB-FCF1-4025-B600-8FC4CE4A9B69}" sibTransId="{DA361D81-3CC4-4DCC-ACC7-23B790743380}"/>
    <dgm:cxn modelId="{43F923D5-A8B7-4E26-B69E-C007E69CE424}" srcId="{EDD5A58C-A181-4ECD-95B8-591DE6DD6041}" destId="{1CF85D17-72C5-44D8-B85D-6EE2174CBB8D}" srcOrd="2" destOrd="0" parTransId="{CA2EDF26-8868-4E25-A952-B186D97F06E1}" sibTransId="{6E50BF8B-2FCD-4083-9B0D-9DB9418680BA}"/>
    <dgm:cxn modelId="{74AFDBDA-C7FC-4642-A6AE-66A8B1B305EF}" type="presOf" srcId="{DA361D81-3CC4-4DCC-ACC7-23B790743380}" destId="{C7539F22-EECC-4FBD-8539-3E06258FBF74}" srcOrd="0" destOrd="0" presId="urn:microsoft.com/office/officeart/2005/8/layout/process1"/>
    <dgm:cxn modelId="{3D48F6E1-980C-445F-8740-A03E6A29E7DC}" type="presOf" srcId="{18FF9583-ABF8-4C83-8857-75C4F5B38437}" destId="{FC39511D-BBB4-4A0E-975C-388272475587}" srcOrd="0" destOrd="0" presId="urn:microsoft.com/office/officeart/2005/8/layout/process1"/>
    <dgm:cxn modelId="{0F3942E3-0B9F-44ED-BC62-BAA9EC7D1E88}" type="presOf" srcId="{3A7E9466-F11D-4302-A386-9F96E32C633B}" destId="{53075F0B-92C7-43E4-AE1A-04FDDC882173}" srcOrd="0" destOrd="0" presId="urn:microsoft.com/office/officeart/2005/8/layout/process1"/>
    <dgm:cxn modelId="{75C9FDF3-7C48-4A30-AC5E-EB82A62C6F2D}" type="presOf" srcId="{A0A89C3E-33A0-405A-9F4A-F80ED6CA0DFE}" destId="{6D2A245E-FC4C-4A69-A64C-2E623A273661}" srcOrd="0" destOrd="0" presId="urn:microsoft.com/office/officeart/2005/8/layout/process1"/>
    <dgm:cxn modelId="{9D1A284F-79ED-4CB0-9388-3FD7CEAFECC5}" type="presParOf" srcId="{992A26BA-2A4E-44E0-AA0B-64DA7716E873}" destId="{FC39511D-BBB4-4A0E-975C-388272475587}" srcOrd="0" destOrd="0" presId="urn:microsoft.com/office/officeart/2005/8/layout/process1"/>
    <dgm:cxn modelId="{3B75BB75-8A16-4D56-99AC-1D50FDDA40EA}" type="presParOf" srcId="{992A26BA-2A4E-44E0-AA0B-64DA7716E873}" destId="{C7539F22-EECC-4FBD-8539-3E06258FBF74}" srcOrd="1" destOrd="0" presId="urn:microsoft.com/office/officeart/2005/8/layout/process1"/>
    <dgm:cxn modelId="{A7B180A8-8654-4F02-933A-FFFFA7F9CF17}" type="presParOf" srcId="{C7539F22-EECC-4FBD-8539-3E06258FBF74}" destId="{56B35AA4-A352-4AD3-9308-FB3E68582DEB}" srcOrd="0" destOrd="0" presId="urn:microsoft.com/office/officeart/2005/8/layout/process1"/>
    <dgm:cxn modelId="{B5DE4A64-5BFF-4042-97F9-CB7DF826B971}" type="presParOf" srcId="{992A26BA-2A4E-44E0-AA0B-64DA7716E873}" destId="{53075F0B-92C7-43E4-AE1A-04FDDC882173}" srcOrd="2" destOrd="0" presId="urn:microsoft.com/office/officeart/2005/8/layout/process1"/>
    <dgm:cxn modelId="{D709252F-A10B-4DDF-9387-63B3F492B6E0}" type="presParOf" srcId="{992A26BA-2A4E-44E0-AA0B-64DA7716E873}" destId="{6D2A245E-FC4C-4A69-A64C-2E623A273661}" srcOrd="3" destOrd="0" presId="urn:microsoft.com/office/officeart/2005/8/layout/process1"/>
    <dgm:cxn modelId="{6054509B-076A-4314-9A4D-F7A8B910C01E}" type="presParOf" srcId="{6D2A245E-FC4C-4A69-A64C-2E623A273661}" destId="{F046321C-0F85-44AE-A288-064FD687D2C7}" srcOrd="0" destOrd="0" presId="urn:microsoft.com/office/officeart/2005/8/layout/process1"/>
    <dgm:cxn modelId="{47994E8C-5373-417B-8150-C340F17BE082}" type="presParOf" srcId="{992A26BA-2A4E-44E0-AA0B-64DA7716E873}" destId="{FFE5779B-84E9-42E4-8C71-386C0F64C78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9511D-BBB4-4A0E-975C-388272475587}">
      <dsp:nvSpPr>
        <dsp:cNvPr id="0" name=""/>
        <dsp:cNvSpPr/>
      </dsp:nvSpPr>
      <dsp:spPr>
        <a:xfrm>
          <a:off x="5491" y="63055"/>
          <a:ext cx="2788405" cy="3472495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Заявления (жалобы) избирателей, кандидатов, политических партий, иных участников избирательного процесса, в ходе подготовки выборов, подлежат рассмотрению органами внутренних дел.</a:t>
          </a:r>
        </a:p>
      </dsp:txBody>
      <dsp:txXfrm>
        <a:off x="87161" y="144725"/>
        <a:ext cx="2625065" cy="3309155"/>
      </dsp:txXfrm>
    </dsp:sp>
    <dsp:sp modelId="{C7539F22-EECC-4FBD-8539-3E06258FBF74}">
      <dsp:nvSpPr>
        <dsp:cNvPr id="0" name=""/>
        <dsp:cNvSpPr/>
      </dsp:nvSpPr>
      <dsp:spPr>
        <a:xfrm>
          <a:off x="3036034" y="1499052"/>
          <a:ext cx="513331" cy="600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/>
        </a:p>
      </dsp:txBody>
      <dsp:txXfrm>
        <a:off x="3036034" y="1619152"/>
        <a:ext cx="359332" cy="360300"/>
      </dsp:txXfrm>
    </dsp:sp>
    <dsp:sp modelId="{53075F0B-92C7-43E4-AE1A-04FDDC882173}">
      <dsp:nvSpPr>
        <dsp:cNvPr id="0" name=""/>
        <dsp:cNvSpPr/>
      </dsp:nvSpPr>
      <dsp:spPr>
        <a:xfrm>
          <a:off x="3762446" y="63055"/>
          <a:ext cx="2678668" cy="3472495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236739"/>
            <a:satOff val="-9285"/>
            <a:lumOff val="148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2-х дневный</a:t>
          </a:r>
          <a:r>
            <a:rPr lang="ru-RU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срок, с момента поступления, а в день голосования и предшествующий дню голосования - </a:t>
          </a:r>
          <a:r>
            <a:rPr lang="ru-RU" sz="2000" b="0" i="0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немедленно.</a:t>
          </a:r>
          <a:r>
            <a:rPr lang="ru-RU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/>
        </a:p>
      </dsp:txBody>
      <dsp:txXfrm>
        <a:off x="3840902" y="141511"/>
        <a:ext cx="2521756" cy="3315583"/>
      </dsp:txXfrm>
    </dsp:sp>
    <dsp:sp modelId="{6D2A245E-FC4C-4A69-A64C-2E623A273661}">
      <dsp:nvSpPr>
        <dsp:cNvPr id="0" name=""/>
        <dsp:cNvSpPr/>
      </dsp:nvSpPr>
      <dsp:spPr>
        <a:xfrm>
          <a:off x="6683253" y="1499052"/>
          <a:ext cx="513331" cy="600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473457"/>
            <a:satOff val="-18187"/>
            <a:lumOff val="272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/>
        </a:p>
      </dsp:txBody>
      <dsp:txXfrm>
        <a:off x="6683253" y="1619152"/>
        <a:ext cx="359332" cy="360300"/>
      </dsp:txXfrm>
    </dsp:sp>
    <dsp:sp modelId="{FFE5779B-84E9-42E4-8C71-386C0F64C785}">
      <dsp:nvSpPr>
        <dsp:cNvPr id="0" name=""/>
        <dsp:cNvSpPr/>
      </dsp:nvSpPr>
      <dsp:spPr>
        <a:xfrm>
          <a:off x="7409665" y="63055"/>
          <a:ext cx="2643244" cy="347249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случаях если факты требуют дополнительной проверки, решения по ним принимаются не позднее чем </a:t>
          </a:r>
          <a:r>
            <a:rPr lang="ru-RU" sz="2000" b="0" i="0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3-х дневный срок</a:t>
          </a:r>
          <a:r>
            <a:rPr lang="ru-RU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2000" b="0" kern="1200" dirty="0"/>
        </a:p>
      </dsp:txBody>
      <dsp:txXfrm>
        <a:off x="7487083" y="140473"/>
        <a:ext cx="2488408" cy="3317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ADAA0-8D01-489A-BFA1-995AC859618F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21B35-FD5D-45DF-99B5-FF1EBE183F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50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B18D-1373-4924-B3E5-4CCFA825823F}" type="datetime1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87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68E8-C8B8-49E8-9535-D795C7F15875}" type="datetime1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71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4942-3A54-48FD-BC43-0B2AD702F111}" type="datetime1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7618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A1F8-C02C-45ED-B9DE-5C94623BE936}" type="datetime1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747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ADD0-B835-4303-B614-36EC101DAA97}" type="datetime1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0052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7012E-F86F-46D5-88B7-2286598DD186}" type="datetime1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031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B645-9BC1-4147-AEE5-D739732FE3AB}" type="datetime1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136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1833-D786-42AA-B670-7437EAFC3493}" type="datetime1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2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C77C-2482-40B8-8527-52BF35633E40}" type="datetime1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15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93A2-2E4A-4D7A-A5FD-5AF53BF4D07B}" type="datetime1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92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2AD1-3A7C-4293-A9E6-F90D605C88BD}" type="datetime1">
              <a:rPr lang="ru-RU" smtClean="0"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82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7D21-E208-422C-9784-9C943F6353EE}" type="datetime1">
              <a:rPr lang="ru-RU" smtClean="0"/>
              <a:t>26.08.2020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5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A600-B0BC-4134-89C3-652220FC5ADD}" type="datetime1">
              <a:rPr lang="ru-RU" smtClean="0"/>
              <a:t>26.08.2020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91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5DD5-4204-476F-B544-7F5B7C58A94C}" type="datetime1">
              <a:rPr lang="ru-RU" smtClean="0"/>
              <a:t>26.08.2020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41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67F0-09AE-43D9-87B9-DF8205D13158}" type="datetime1">
              <a:rPr lang="ru-RU" smtClean="0"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39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EE45-93C3-445C-8D4F-73AA329E930E}" type="datetime1">
              <a:rPr lang="ru-RU" smtClean="0"/>
              <a:t>26.08.2020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49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6F618-958B-4C77-A636-517D329AB798}" type="datetime1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4B7AF1-1146-472D-AFD0-A82B23DCB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1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2507" y="2281140"/>
            <a:ext cx="9350476" cy="3532257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Обеспечение общественного порядка и безопасности в период подготовки и проведения выборов депутатов Жогорку Кенеша Кыргызской Республики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1</a:t>
            </a:fld>
            <a:endParaRPr lang="ru-RU"/>
          </a:p>
        </p:txBody>
      </p:sp>
      <p:pic>
        <p:nvPicPr>
          <p:cNvPr id="4" name="Рисунок 3" descr="C:\Users\okutishcheva\Desktop\OSCE logo\Logo signature_ru.png">
            <a:extLst>
              <a:ext uri="{FF2B5EF4-FFF2-40B4-BE49-F238E27FC236}">
                <a16:creationId xmlns:a16="http://schemas.microsoft.com/office/drawing/2014/main" id="{AE4245DF-A6E4-4F15-ABF9-497E719836F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35" y="538089"/>
            <a:ext cx="1729740" cy="231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AppData\Local\Temp\Rar$DRa7308.14732\ЦИК_лого\ЦИК_лого_ру.png">
            <a:extLst>
              <a:ext uri="{FF2B5EF4-FFF2-40B4-BE49-F238E27FC236}">
                <a16:creationId xmlns:a16="http://schemas.microsoft.com/office/drawing/2014/main" id="{5ABAAF24-89D5-44B2-9A5D-EF7158FBC6A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957" y="375333"/>
            <a:ext cx="50292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E1F15D9-0AD6-4BFB-B9C0-E5841AE67B4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916" y="381879"/>
            <a:ext cx="601980" cy="54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logomvd.png">
            <a:extLst>
              <a:ext uri="{FF2B5EF4-FFF2-40B4-BE49-F238E27FC236}">
                <a16:creationId xmlns:a16="http://schemas.microsoft.com/office/drawing/2014/main" id="{1818DB62-FF5D-4C32-9C26-6041102A6B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620" y="325999"/>
            <a:ext cx="556260" cy="551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AB33DE0-BEDC-4FFF-B85F-202FD1FC6EE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604" y="153914"/>
            <a:ext cx="502920" cy="996950"/>
          </a:xfrm>
          <a:prstGeom prst="rect">
            <a:avLst/>
          </a:prstGeom>
          <a:noFill/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EE9B539-C229-4572-AF0F-1E0960A6389C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5863" y="433949"/>
            <a:ext cx="1187450" cy="335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7193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501" y="369078"/>
            <a:ext cx="9402331" cy="79762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Осмотр помещения избирательного участка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1" y="1982383"/>
            <a:ext cx="8596670" cy="4195154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Исправность металлических шкафов для хранения избирательной документации; </a:t>
            </a:r>
          </a:p>
          <a:p>
            <a:pPr lvl="0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Удовлетворительное состояние дверей, замков, оконных рам, металлических решеток на окнах; </a:t>
            </a:r>
          </a:p>
          <a:p>
            <a:pPr lvl="0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пожарной безопасности, наличие сигнализации, отсутствие захламления подвальных и чердачных помещений, пожарных и служебных лестниц;</a:t>
            </a:r>
          </a:p>
          <a:p>
            <a:pPr marL="0" lv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расположения агитационных и информационных материалов (листовок, плакатов и т.п.).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10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74501" y="1166703"/>
            <a:ext cx="793427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 ходе осмотра следует обратить внимание на следующие вопросы: </a:t>
            </a:r>
          </a:p>
          <a:p>
            <a:endParaRPr lang="ru-RU" dirty="0"/>
          </a:p>
        </p:txBody>
      </p:sp>
      <p:pic>
        <p:nvPicPr>
          <p:cNvPr id="9" name="Рисунок 8"/>
          <p:cNvPicPr/>
          <p:nvPr/>
        </p:nvPicPr>
        <p:blipFill>
          <a:blip r:embed="rId2"/>
          <a:stretch>
            <a:fillRect/>
          </a:stretch>
        </p:blipFill>
        <p:spPr>
          <a:xfrm>
            <a:off x="8827875" y="1576985"/>
            <a:ext cx="1432371" cy="11908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 descr="Ремонт дверных замков: причины поломок и способы их устранения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721" y="3054809"/>
            <a:ext cx="1197313" cy="9575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4061" y="3087235"/>
            <a:ext cx="1655307" cy="8926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Рисунок 11" descr="Статья | Из чего состоит комплектация пожарного щита | Пожарная ...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4034" y="4462100"/>
            <a:ext cx="1521671" cy="9491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Рисунок 12" descr="C:\Users\HP\AppData\Local\Microsoft\Windows\INetCache\Content.MSO\ED30AF31.tmp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125" y="5777123"/>
            <a:ext cx="1825872" cy="9886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60614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251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День голосования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65167"/>
            <a:ext cx="9253475" cy="2475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	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Согласно части 11 статьи 30 конституционного Закона «О выборах Президента КР и депутатов ЖК КР» Помещение, в котором находится специальный сейф (шкаф), где хранятся избирательные бюллетени, списки избирателей и другие избирательные документы, печать соответствующей избирательной комиссии, опечатывается и сдается под охрану органам внутренних дел. При этом в день голосования сейф (шкаф) должен находиться внутри помещения избирательного участка, где осуществляется голосование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11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77335" y="4348370"/>
            <a:ext cx="85966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несения в ночное время службы по охране помещений, где хранятся избирательные бюллетени, утром в день голосования сотрудник органов внутренних дел по прибытии председателя и членов избирательной комиссии сдает им помещение (помещения)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86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66530"/>
            <a:ext cx="10196992" cy="13208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Местонахождение сотрудников органов внутренних дел в день голосования в помещении избирательного участка с учетом его особенностей определяется председателем избирательной комиссии по согласованию с его непосредственным руководителем.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endParaRPr lang="ru-RU" sz="20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769003"/>
            <a:ext cx="10436143" cy="1390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	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Сотрудники органов внутренних дел не оказывают консультаций избирателям по реализации ими избирательных прав. При возникновении подобного рода вопросов они  направляют избирателя к  председателю, секретарю или иному члену комиссии.</a:t>
            </a:r>
            <a:endParaRPr lang="ru-RU" sz="2000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888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90623"/>
            <a:ext cx="8596668" cy="66630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Меры реагирования 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435" y="1283471"/>
            <a:ext cx="11047921" cy="51230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сотрудников ОВД в первую очередь должны быть направлены на спасение жизни, защиту здоровья людей, устранение возникшей угрозы, а при необходимости – участие в эвакуации людей.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+mj-lt"/>
              </a:rPr>
              <a:t>В случае возникновение угрозы безопасности лиц, присутствующих в помещении избирательного участка, сотрудник ОВД должен немедленно доложить своему непосредственному руководству и дежурному по ОВД о возникшей на избирательном участке опасной ситуации и действовать по его указаниям.  </a:t>
            </a:r>
          </a:p>
          <a:p>
            <a:pPr lvl="0"/>
            <a:r>
              <a:rPr lang="ru-RU" sz="2000" dirty="0">
                <a:latin typeface="+mj-lt"/>
              </a:rPr>
              <a:t>В случае выявления фактов, свидетельствующих о нарушении тайны голосования, воспрепятствовании свободному волеизъявлению граждан, голосованию за другого избирателя, подкупу избирателей и иных правонарушений сотрудник органов внутренних дел принимает меры к пресечению правонарушений и преступлений, фиксации противоправной деятельности в целях последующего привлечения виновных лиц к ответственности в соответствии с законодательством КР.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193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369" y="360725"/>
            <a:ext cx="9587543" cy="161382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РАБОТА СОТРУДНИКОВ ОВД С ЗАЯВЛЕНИЯМИ (ЖАЛОБАМИ) СУБЪЕКТОВ ИЗБИРАТЕЛЬНОГО ПРОЦЕССА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87" y="1974547"/>
            <a:ext cx="11276579" cy="4431940"/>
          </a:xfrm>
        </p:spPr>
        <p:txBody>
          <a:bodyPr>
            <a:normAutofit/>
          </a:bodyPr>
          <a:lstStyle/>
          <a:p>
            <a:r>
              <a:rPr lang="ru-RU" sz="2000" dirty="0"/>
              <a:t>В соответствии с частью 4 статьи 43 конституционного Закона «О выборах президента КР и депутатов ЖК КР», частью 4 стати 41 Закона «О выборах депутатов местных кенешей КР» Решение и (или) действия (бездействие) государственных и иных органов, их должностных лиц, других участников избирательного процесса, нарушающие избирательные права граждан, требования </a:t>
            </a:r>
            <a:r>
              <a:rPr lang="ky-KG" sz="2000" dirty="0"/>
              <a:t>законодательства о выборах, </a:t>
            </a:r>
            <a:r>
              <a:rPr lang="ru-RU" sz="2000" dirty="0"/>
              <a:t>могут быть обжалованы в органы прокуратуры, органы внутренних дел или суд в соответствии с законодательством Кыргызской Республики.</a:t>
            </a:r>
          </a:p>
          <a:p>
            <a:endParaRPr lang="ru-RU" i="1" dirty="0"/>
          </a:p>
          <a:p>
            <a:pPr lvl="0"/>
            <a:r>
              <a:rPr lang="ru-RU" sz="2000" b="1" dirty="0">
                <a:cs typeface="Times New Roman" panose="02020603050405020304" pitchFamily="18" charset="0"/>
              </a:rPr>
              <a:t>Органы внутренних дел</a:t>
            </a:r>
            <a:r>
              <a:rPr lang="ru-RU" sz="2000" dirty="0">
                <a:cs typeface="Times New Roman" panose="02020603050405020304" pitchFamily="18" charset="0"/>
              </a:rPr>
              <a:t> - проводят работу по рассмотрению заявлений и жалобы граждан, </a:t>
            </a:r>
            <a:r>
              <a:rPr lang="ru-RU" sz="2000" b="1" dirty="0">
                <a:cs typeface="Times New Roman" panose="02020603050405020304" pitchFamily="18" charset="0"/>
              </a:rPr>
              <a:t>касающихся нарушения общественного порядка, а также действий, </a:t>
            </a:r>
            <a:r>
              <a:rPr lang="ru-RU" sz="2000" dirty="0">
                <a:cs typeface="Times New Roman" panose="02020603050405020304" pitchFamily="18" charset="0"/>
              </a:rPr>
              <a:t>за которые предусматривается ответственность, установленная законодательством</a:t>
            </a:r>
            <a:r>
              <a:rPr lang="ru-RU" sz="2000" b="1" dirty="0">
                <a:cs typeface="Times New Roman" panose="02020603050405020304" pitchFamily="18" charset="0"/>
              </a:rPr>
              <a:t> </a:t>
            </a:r>
            <a:endParaRPr lang="ru-RU" sz="2000" dirty="0"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17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696" y="358877"/>
            <a:ext cx="9497961" cy="9537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accent2">
                    <a:lumMod val="50000"/>
                  </a:schemeClr>
                </a:solidFill>
              </a:rPr>
              <a:t>Сроки рассмотрения ОВД заявлений (жалоб) субъектов избирательного процесса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1469"/>
              </p:ext>
            </p:extLst>
          </p:nvPr>
        </p:nvGraphicFramePr>
        <p:xfrm>
          <a:off x="206474" y="1312608"/>
          <a:ext cx="10058401" cy="3598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15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42021" y="4911214"/>
            <a:ext cx="878730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Копию принятого решения ОВД немедленно направляют в соответствующую избирательную комиссию. </a:t>
            </a:r>
            <a:endParaRPr lang="ru-RU" sz="2000" u="sng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42021" y="5657671"/>
            <a:ext cx="8787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solidFill>
                  <a:srgbClr val="FF0000"/>
                </a:solidFill>
              </a:rPr>
              <a:t>День голосования и предшествующий ему день для органов внутренних дел и других правоохранительных, а также судебных органов является рабочим днем.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227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219" y="226143"/>
            <a:ext cx="9925664" cy="1956619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ПОЛНОМОЧИЯ СОТРУДНИКОВ ОРГАНОВ ВНУТРЕННИХ ДЕЛ ПО СОСТАВЛЕНИЮ ПРОТОКОЛОВ О НАРУШЕНИЯХ, ПОСЯГАЮЩИХ НА ОБЩЕСТВЕННЫЙ ПОРЯДОК И ОБЩЕСТВЕННУЮ БЕЗОПАСНОСТЬ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219" y="1985450"/>
            <a:ext cx="10486104" cy="46513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y-KG" b="1" dirty="0"/>
              <a:t>Органы внутренних дел</a:t>
            </a:r>
            <a:r>
              <a:rPr lang="ky-KG" dirty="0"/>
              <a:t> наделены полномочиями составлять протоколы о нарушениях, посягающим на общественный порядок и общественную безопасность, в случае их допущения в период подготовки и проведения выборов</a:t>
            </a:r>
            <a:r>
              <a:rPr lang="ru-RU" dirty="0"/>
              <a:t>:</a:t>
            </a:r>
          </a:p>
          <a:p>
            <a:pPr lvl="0"/>
            <a:r>
              <a:rPr lang="ky-KG" b="1" dirty="0"/>
              <a:t>ст.81 КоН</a:t>
            </a:r>
            <a:r>
              <a:rPr lang="ky-KG" dirty="0"/>
              <a:t> </a:t>
            </a:r>
            <a:r>
              <a:rPr lang="ky-KG" i="1" dirty="0"/>
              <a:t>употребление наркотических средств или психотропных веществ, распитие спиртных напитков в общественных местах,  или появление в общественных местах всостоянии обьянения;</a:t>
            </a:r>
            <a:endParaRPr lang="ru-RU" dirty="0"/>
          </a:p>
          <a:p>
            <a:pPr lvl="0"/>
            <a:r>
              <a:rPr lang="ky-KG" b="1" dirty="0"/>
              <a:t>ст.82 КоН</a:t>
            </a:r>
            <a:r>
              <a:rPr lang="ky-KG" dirty="0"/>
              <a:t> </a:t>
            </a:r>
            <a:r>
              <a:rPr lang="ky-KG" i="1" dirty="0"/>
              <a:t>неповиновение законному требованию сотрудника органа внутренних дел</a:t>
            </a:r>
            <a:r>
              <a:rPr lang="ky-KG" dirty="0"/>
              <a:t>;</a:t>
            </a:r>
            <a:endParaRPr lang="ru-RU" dirty="0"/>
          </a:p>
          <a:p>
            <a:pPr lvl="0"/>
            <a:r>
              <a:rPr lang="ky-KG" b="1" dirty="0"/>
              <a:t>ст.83 КоН</a:t>
            </a:r>
            <a:r>
              <a:rPr lang="ky-KG" dirty="0"/>
              <a:t> </a:t>
            </a:r>
            <a:r>
              <a:rPr lang="ky-KG" i="1" dirty="0"/>
              <a:t>заведомо ложный вызов специализированных служб</a:t>
            </a:r>
            <a:r>
              <a:rPr lang="ky-KG" dirty="0"/>
              <a:t>;</a:t>
            </a:r>
            <a:endParaRPr lang="ru-RU" dirty="0"/>
          </a:p>
          <a:p>
            <a:pPr lvl="0"/>
            <a:r>
              <a:rPr lang="ky-KG" b="1" dirty="0"/>
              <a:t>ст. 84 КоН </a:t>
            </a:r>
            <a:r>
              <a:rPr lang="ky-KG" i="1" dirty="0"/>
              <a:t>нарушение правил хранения или перевозки огнестрельного оружия;</a:t>
            </a:r>
            <a:endParaRPr lang="ru-RU" dirty="0"/>
          </a:p>
          <a:p>
            <a:pPr lvl="0"/>
            <a:r>
              <a:rPr lang="ky-KG" b="1" dirty="0"/>
              <a:t>ст. 87 КоН </a:t>
            </a:r>
            <a:r>
              <a:rPr lang="ky-KG" i="1" dirty="0"/>
              <a:t>нарушение правил, касающихся взрывчатых материалов;</a:t>
            </a:r>
            <a:endParaRPr lang="ru-RU" dirty="0"/>
          </a:p>
          <a:p>
            <a:pPr lvl="0"/>
            <a:r>
              <a:rPr lang="ky-KG" b="1" dirty="0"/>
              <a:t>ст. 89 КоН</a:t>
            </a:r>
            <a:r>
              <a:rPr lang="ky-KG" dirty="0"/>
              <a:t> </a:t>
            </a:r>
            <a:r>
              <a:rPr lang="ky-KG" i="1" dirty="0"/>
              <a:t>незаконное изъятие паспорта</a:t>
            </a:r>
            <a:r>
              <a:rPr lang="ky-KG" dirty="0"/>
              <a:t>;</a:t>
            </a:r>
            <a:endParaRPr lang="ru-RU" dirty="0"/>
          </a:p>
          <a:p>
            <a:pPr lvl="0"/>
            <a:r>
              <a:rPr lang="ky-KG" b="1" dirty="0"/>
              <a:t>ст. 90 КоН</a:t>
            </a:r>
            <a:r>
              <a:rPr lang="ky-KG" i="1" dirty="0"/>
              <a:t> нарушение правил </a:t>
            </a:r>
            <a:r>
              <a:rPr lang="ky-KG" sz="1700" i="1" dirty="0"/>
              <a:t>обеспечения общественной безопасности во время проведения массовых мероприятий;</a:t>
            </a:r>
            <a:endParaRPr lang="ru-RU" sz="1700" dirty="0"/>
          </a:p>
          <a:p>
            <a:pPr lvl="0"/>
            <a:r>
              <a:rPr lang="ky-KG" sz="1700" b="1" dirty="0"/>
              <a:t>ст. 91 КоН</a:t>
            </a:r>
            <a:r>
              <a:rPr lang="ky-KG" sz="1700" dirty="0"/>
              <a:t> </a:t>
            </a:r>
            <a:r>
              <a:rPr lang="ky-KG" sz="1700" i="1" dirty="0"/>
              <a:t>нарушение порядка проведения мирных собраний</a:t>
            </a:r>
            <a:r>
              <a:rPr lang="ky-KG" sz="1700" dirty="0"/>
              <a:t>.</a:t>
            </a:r>
            <a:r>
              <a:rPr lang="ky-KG" sz="1700" i="1" dirty="0"/>
              <a:t> </a:t>
            </a:r>
            <a:endParaRPr lang="ru-RU" sz="17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316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938614" cy="142567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 </a:t>
            </a:r>
            <a:r>
              <a:rPr lang="ru-RU" sz="3100" b="1" i="1" u="sng" dirty="0">
                <a:solidFill>
                  <a:schemeClr val="accent2">
                    <a:lumMod val="50000"/>
                  </a:schemeClr>
                </a:solidFill>
              </a:rPr>
              <a:t>Действия сотрудников милиции по пресечению публичных акций: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069" y="2367068"/>
            <a:ext cx="9425311" cy="3193074"/>
          </a:xfrm>
        </p:spPr>
        <p:txBody>
          <a:bodyPr>
            <a:normAutofit/>
          </a:bodyPr>
          <a:lstStyle/>
          <a:p>
            <a:pPr lvl="1"/>
            <a:r>
              <a:rPr lang="ru-RU" sz="2400" i="1" dirty="0"/>
              <a:t>предложить участникам акции разойтись,</a:t>
            </a:r>
          </a:p>
          <a:p>
            <a:pPr lvl="1"/>
            <a:endParaRPr lang="ru-RU" sz="1800" i="1" dirty="0"/>
          </a:p>
          <a:p>
            <a:pPr lvl="1"/>
            <a:r>
              <a:rPr lang="ru-RU" sz="2400" i="1" dirty="0"/>
              <a:t>вызвать дополнительный наряд милиции,</a:t>
            </a:r>
          </a:p>
          <a:p>
            <a:pPr lvl="1"/>
            <a:endParaRPr lang="ru-RU" sz="1800" i="1" dirty="0"/>
          </a:p>
          <a:p>
            <a:pPr lvl="1"/>
            <a:r>
              <a:rPr lang="ru-RU" sz="2400" i="1" dirty="0"/>
              <a:t>доставить нарушителей в дежурную часть ОВД,</a:t>
            </a:r>
          </a:p>
          <a:p>
            <a:pPr lvl="1"/>
            <a:endParaRPr lang="ru-RU" sz="1800" i="1" dirty="0"/>
          </a:p>
          <a:p>
            <a:pPr lvl="1"/>
            <a:r>
              <a:rPr lang="ru-RU" sz="2400" i="1" dirty="0"/>
              <a:t>составить соответствующий протокол.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139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8492" y="312880"/>
            <a:ext cx="8596668" cy="17058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Подкуп	избирателей, осуществляемый	путем	раздачи подарков, денег и оказания им безвозмездных услуг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277827" cy="4417192"/>
          </a:xfrm>
        </p:spPr>
        <p:txBody>
          <a:bodyPr/>
          <a:lstStyle/>
          <a:p>
            <a:r>
              <a:rPr lang="ru-RU" sz="2000" dirty="0"/>
              <a:t>При поступлении информации от избирателя в правоохранительные органы дежурный сотрудник ОВД информирует о данных фактах и принятых по их пресечению мерах председателя УИК. Прибывшие на место сотрудники оперативной группы принимают меры по задержанию правонарушителей.</a:t>
            </a:r>
          </a:p>
          <a:p>
            <a:r>
              <a:rPr lang="ru-RU" sz="2000" b="1" dirty="0"/>
              <a:t>При получении органами внутренних дел подобной информации важно обеспечить доказательственную и свидетельскую базу. </a:t>
            </a:r>
            <a:r>
              <a:rPr lang="ru-RU" sz="2000" dirty="0"/>
              <a:t>Поэтому оперативной группе, прибывшей на место происшествия перед задержанием правонарушителей, целесообразно задокументировать процедуру подкупа избирателей посредством скрытой видеосъемки, осуществить другие действия по сбору необходимой информации о совершении правонарушения, после чего принять меры к задержанию правонарушителей и доставлению их в орган внутренних дел.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841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44129"/>
            <a:ext cx="8596668" cy="12044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Действия сотрудников ОВД в случае поджога или аварии на избирательных участках</a:t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715" y="1415845"/>
            <a:ext cx="9999407" cy="5265174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В случае поджога или аварии на избирательных участках для голосования сотрудники ОВД должны: </a:t>
            </a:r>
          </a:p>
          <a:p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1. Принять меры по недопущению возгорания в помещениях, занимаемых избирательными комиссиями. </a:t>
            </a:r>
          </a:p>
          <a:p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2. Быть готовыми к ликвидации очага возгорания подручными средствами и средствами пожаротушения, не дожидаясь прибытия пожарных расчетов. </a:t>
            </a:r>
          </a:p>
          <a:p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3. Доложить в дежурную часть ОВД о происшествии. </a:t>
            </a:r>
          </a:p>
          <a:p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4. Оказать первую медицинскую помощь пострадавшим. </a:t>
            </a:r>
          </a:p>
          <a:p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5. Строго соблюдать меры личной безопасности. </a:t>
            </a:r>
          </a:p>
          <a:p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6. Обеспечить охрану места происшествия. </a:t>
            </a:r>
          </a:p>
          <a:p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7. Фиксировать все (</a:t>
            </a:r>
            <a:r>
              <a:rPr lang="ru-RU" i="1" dirty="0">
                <a:solidFill>
                  <a:schemeClr val="tx1"/>
                </a:solidFill>
                <a:cs typeface="Times New Roman" panose="02020603050405020304" pitchFamily="18" charset="0"/>
              </a:rPr>
              <a:t>в том числе подручными техническими средствами, мобильным телефоном)</a:t>
            </a: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, что имеет отношение к данному происшествию. </a:t>
            </a:r>
          </a:p>
          <a:p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8. Принять меры к розыску и задержанию подозрительных лиц, установлению очевидцев, свидетелей. </a:t>
            </a:r>
          </a:p>
          <a:p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9. Докладывать в дежурную часть ОВД об изменениях оперативной обстановки и строго выполнять установленные правила пожарной безопасности. </a:t>
            </a:r>
          </a:p>
          <a:p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10. Быть готовыми к эвакуации.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37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0527" y="451513"/>
            <a:ext cx="9210945" cy="1550989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осуществления деятельности  органами внутренних дел в период  подготовки и проведения выборов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7021" y="2337570"/>
            <a:ext cx="10703404" cy="4210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деятельность сотрудников органов внутренних дел при проведении выборов отличается от реализации функций обеспечения общественной безопасности и несения службы в обычных условиях. Данная особенность обусловлена рядом обстоятельств: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организации и проведения выборов задействован большой круг участников, каждый из которых заинтересован в достижении конкретной цели. 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самых активных групп являются кандидаты, чьи интересы зачастую конкурируют друг с другом. При этом на практике могут иметь место случаи столкновений между сторонниками тех или иных кандидатов или политических партий. </a:t>
            </a:r>
          </a:p>
          <a:p>
            <a:pPr marL="0" lv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этой связи на первое место выходит вопрос обеспечения законности и защиты общественного порядка.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964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955" y="260249"/>
            <a:ext cx="8861047" cy="13235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Действия сотрудников органов внутренних дел при окончании голосования и подсчете голосов избирателей</a:t>
            </a:r>
            <a:br>
              <a:rPr lang="ru-RU" b="1" dirty="0">
                <a:latin typeface="+mn-lt"/>
              </a:rPr>
            </a:br>
            <a:r>
              <a:rPr lang="ru-RU" dirty="0">
                <a:latin typeface="+mn-lt"/>
              </a:rPr>
              <a:t> </a:t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716" y="1887794"/>
            <a:ext cx="9601200" cy="471948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В помещении </a:t>
            </a:r>
            <a:r>
              <a:rPr lang="ru-RU" sz="1900" dirty="0">
                <a:solidFill>
                  <a:schemeClr val="tx1"/>
                </a:solidFill>
              </a:rPr>
              <a:t>УИК, в помещении для голосования после окончания времени голосования помимо членов УИК могут находиться и допускаться лица, которые имеют право присутствовать в день голосования в помещении для голосования с момента начала работы УИК до окончания подсчета голосов избирателей. А именно: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ru-RU" sz="1900" dirty="0">
                <a:solidFill>
                  <a:schemeClr val="tx1"/>
                </a:solidFill>
              </a:rPr>
              <a:t>члены вышестоящих избирательных комиссий;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ru-RU" sz="1900" dirty="0">
                <a:solidFill>
                  <a:schemeClr val="tx1"/>
                </a:solidFill>
              </a:rPr>
              <a:t>кандидаты; представители кандидатов;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ru-RU" sz="1900" dirty="0">
                <a:solidFill>
                  <a:schemeClr val="tx1"/>
                </a:solidFill>
              </a:rPr>
              <a:t>представители политических партий;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ru-RU" sz="1900" dirty="0">
                <a:solidFill>
                  <a:schemeClr val="tx1"/>
                </a:solidFill>
              </a:rPr>
              <a:t>представители средств массовой информации;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ru-RU" sz="1900" dirty="0">
                <a:solidFill>
                  <a:schemeClr val="tx1"/>
                </a:solidFill>
              </a:rPr>
              <a:t>наблюдатели, международные наблюдатели.</a:t>
            </a:r>
          </a:p>
          <a:p>
            <a:r>
              <a:rPr lang="ru-RU" sz="1900" dirty="0">
                <a:solidFill>
                  <a:schemeClr val="tx1"/>
                </a:solidFill>
              </a:rPr>
              <a:t>Допуск сотрудниками ОВД этих лиц осуществляется по указанию председателя участковой избирательной комиссии и при документальном подтверждении их полномочий.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966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53845"/>
            <a:ext cx="8596668" cy="11858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Задачи сотрудников ОВД при доставлении избирательной документации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br>
              <a:rPr lang="ru-RU" b="1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17240"/>
            <a:ext cx="9248331" cy="3246591"/>
          </a:xfrm>
        </p:spPr>
        <p:txBody>
          <a:bodyPr>
            <a:normAutofit/>
          </a:bodyPr>
          <a:lstStyle/>
          <a:p>
            <a:pPr lvl="1"/>
            <a:r>
              <a:rPr lang="ru-RU" sz="2600" dirty="0"/>
              <a:t>охрана избирательной документации,</a:t>
            </a:r>
          </a:p>
          <a:p>
            <a:pPr lvl="1"/>
            <a:endParaRPr lang="ru-RU" sz="2600" dirty="0"/>
          </a:p>
          <a:p>
            <a:pPr lvl="1"/>
            <a:r>
              <a:rPr lang="ru-RU" sz="2600" dirty="0"/>
              <a:t>пресечение противоправных действий,</a:t>
            </a:r>
          </a:p>
          <a:p>
            <a:pPr lvl="1"/>
            <a:endParaRPr lang="ru-RU" sz="2600" dirty="0"/>
          </a:p>
          <a:p>
            <a:pPr lvl="1"/>
            <a:r>
              <a:rPr lang="ru-RU" sz="2600" dirty="0"/>
              <a:t>сопровождение должностного лица УИК или территориальной избирательной комиссии.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636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7050" y="1570653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КОНУЛ БУРГАНЫНЫЗДАРГА ЧОН РАХМАТ!</a:t>
            </a:r>
          </a:p>
          <a:p>
            <a:pPr marL="0" indent="0" algn="ctr">
              <a:buNone/>
            </a:pP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84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647114" y="704810"/>
            <a:ext cx="10592971" cy="533655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600" dirty="0">
                <a:cs typeface="Times New Roman" panose="02020603050405020304" pitchFamily="18" charset="0"/>
              </a:rPr>
              <a:t>В избирательном процессе задействован большой пласт органов государственной власти и местного самоуправления, как на территории страны, так и за ее пределами. В процессе проведения и организации выборов каждый орган государственной власти и местного самоуправления должен осуществлять свою деятельность в рамках  компетенции определенной законом и во взаимодействии с избирательными комиссиями.</a:t>
            </a:r>
          </a:p>
          <a:p>
            <a:pPr lvl="0"/>
            <a:r>
              <a:rPr lang="ru-RU" sz="2600" dirty="0">
                <a:cs typeface="Times New Roman" panose="02020603050405020304" pitchFamily="18" charset="0"/>
              </a:rPr>
              <a:t>Выборы — это свободный и независимый процесс, который организуется независимым органом – Центральной избирательной комиссией по выборам и проведению референдумов Кыргызской Республики (ЦИК КР). Задачей органов государственной власти и органов местного самоуправление является содействие деятельности избирательных комиссий.</a:t>
            </a:r>
          </a:p>
          <a:p>
            <a:pPr lvl="0"/>
            <a:r>
              <a:rPr lang="ru-RU" sz="2600" dirty="0">
                <a:cs typeface="Times New Roman" panose="02020603050405020304" pitchFamily="18" charset="0"/>
              </a:rPr>
              <a:t>Все мероприятия в ходе организации и проведения выборов имеются различные временные интервалы и каждое мероприятие, как правило, отличается от предыдущих и последующих мероприятий.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800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2583" y="663677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В соответствии с законодательством основными обязанностями сотрудников органов внутренних дел являются:</a:t>
            </a:r>
            <a:br>
              <a:rPr lang="ru-RU" dirty="0">
                <a:latin typeface="+mn-lt"/>
                <a:cs typeface="Times New Roman" panose="02020603050405020304" pitchFamily="18" charset="0"/>
              </a:rPr>
            </a:br>
            <a:endParaRPr lang="ru-RU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745632" cy="4033734"/>
          </a:xfrm>
        </p:spPr>
        <p:txBody>
          <a:bodyPr/>
          <a:lstStyle/>
          <a:p>
            <a:pPr lvl="0"/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Обеспечение общественной безопасности и правопорядка на всех этапах организации и проведения выборов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Охрана помещений избирательных комиссий, избирательных документов и избирательного оборудования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Сопровождение членов избирательных комиссий в период доставки избирательной документации и избирательного оборудования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Обеспечение безопасности членов избирательных комиссий в случае угрозы, в том числе и обеспечение безопасности членов участковых избирательных комиссий осуществляющих организацию голосования вне помещения для голосования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83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339" y="703385"/>
            <a:ext cx="11212590" cy="5703101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cs typeface="Times New Roman" panose="02020603050405020304" pitchFamily="18" charset="0"/>
              </a:rPr>
              <a:t>Выявление фактов подкупа голосов избирателей, злоупотребления административным ресурсом и привлечение виновных лиц к ответственности в соответствии с законодательством Кыргызской Республики</a:t>
            </a:r>
          </a:p>
          <a:p>
            <a:pPr lvl="0"/>
            <a:r>
              <a:rPr lang="ru-RU" sz="2400" dirty="0">
                <a:cs typeface="Times New Roman" panose="02020603050405020304" pitchFamily="18" charset="0"/>
              </a:rPr>
              <a:t>Пресечение противоправной агитационной деятельности, предотвращение изготовления подложных и незаконных предвыборных печатных, аудиовизуальных и иных агитационных материалов и их изъятие, установление изготовителей указанных материалов и источников их оплаты, а также незамедлительное информирование соответствующей  избирательной комиссии, о выявленных фактах и принятых мерах</a:t>
            </a:r>
          </a:p>
          <a:p>
            <a:pPr lvl="0"/>
            <a:r>
              <a:rPr lang="ru-RU" sz="2400" dirty="0">
                <a:cs typeface="Times New Roman" panose="02020603050405020304" pitchFamily="18" charset="0"/>
              </a:rPr>
              <a:t>Рассмотрение заявлений и жалоб субъектов избирательного процесса в рамках компетенции, установленной законодательством Кыргызской Республики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027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574096" y="1305183"/>
            <a:ext cx="10764464" cy="4299204"/>
          </a:xfrm>
        </p:spPr>
        <p:txBody>
          <a:bodyPr>
            <a:noAutofit/>
          </a:bodyPr>
          <a:lstStyle/>
          <a:p>
            <a:pPr lvl="0"/>
            <a:r>
              <a:rPr lang="ru-RU" sz="2400" dirty="0">
                <a:cs typeface="Times New Roman" panose="02020603050405020304" pitchFamily="18" charset="0"/>
              </a:rPr>
              <a:t>Своевременное реагирование на действия транснациональных, религиозно-экстремистских, террористических организаций и организованных преступных группировок</a:t>
            </a:r>
          </a:p>
          <a:p>
            <a:pPr lvl="0"/>
            <a:r>
              <a:rPr lang="ru-RU" sz="2400" dirty="0">
                <a:cs typeface="Times New Roman" panose="02020603050405020304" pitchFamily="18" charset="0"/>
              </a:rPr>
              <a:t>Исключение условий для осуществления противоправных действий, процессов и факторов, нарушающих конституционные права граждан, лицами, заинтересованными в использовании выборов в качестве инструмента для достижения своих антиконституционных целей</a:t>
            </a:r>
          </a:p>
          <a:p>
            <a:pPr lvl="0"/>
            <a:r>
              <a:rPr lang="ru-RU" sz="2400" dirty="0">
                <a:cs typeface="Times New Roman" panose="02020603050405020304" pitchFamily="18" charset="0"/>
              </a:rPr>
              <a:t>Недопущение деструктивного внешнего влияния и вмешательства лиц, не заинтересованных в проведении независимых и демократических выборов в Кыргызской Республике</a:t>
            </a:r>
          </a:p>
          <a:p>
            <a:pPr lvl="0"/>
            <a:r>
              <a:rPr lang="ru-RU" sz="2400" dirty="0">
                <a:cs typeface="Times New Roman" panose="02020603050405020304" pitchFamily="18" charset="0"/>
              </a:rPr>
              <a:t>Проведение превентивных мероприятий  по охране стратегических объектов и иной инфраструктуры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156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НЕОБХОДИМО УЧИТЫВАТЬ, ЧТО ПРИ ОКАЗАНИИ СОДЕЙСТВИЯ ИЗБИРАТЕЛЬНЫМ КОМИССИЯМ СОТРУДНИК ОВД </a:t>
            </a:r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НЕ ВПРАВЕ: </a:t>
            </a:r>
            <a:br>
              <a:rPr lang="ru-RU" sz="2400" dirty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522096"/>
            <a:ext cx="10393940" cy="3519266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Вмешиваться в избирательные процедуры; </a:t>
            </a:r>
          </a:p>
          <a:p>
            <a:pPr lvl="0"/>
            <a:r>
              <a:rPr lang="ru-RU" sz="2400" dirty="0"/>
              <a:t>Участвовать в проведении предвыборной агитации на стороне каких-либо кандидатов или политических партий; </a:t>
            </a:r>
          </a:p>
          <a:p>
            <a:pPr lvl="0"/>
            <a:r>
              <a:rPr lang="ru-RU" sz="2400" dirty="0"/>
              <a:t>Допускать действия, не совместимые со статусом сотрудника органов внутренних дел, как представителя органа государственной власти, призванного охранять и защищать права и законные интересы граждан, а также обеспечивать общественный порядок и безопасности граждан.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04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ДЕЯТЕЛЬНОСТЬ СОТРУДНИКОВ ОРГАНОВ ВНУТРЕННИХ ДЕЛ ПРИВЛЕКАЕМЫХ ДЛЯ СОДЕЙСТВИЯ ИЗБИРАТЕЛЬНЫМ КОМИССИЯМ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5978" y="2553176"/>
            <a:ext cx="10000044" cy="2071169"/>
          </a:xfrm>
        </p:spPr>
        <p:txBody>
          <a:bodyPr>
            <a:noAutofit/>
          </a:bodyPr>
          <a:lstStyle/>
          <a:p>
            <a:r>
              <a:rPr lang="ru-RU" sz="2800" dirty="0"/>
              <a:t>В ходе несения службы на избирательном участке сотрудники органов внутренних дел в пределах своей компетенции выполняют комплекс мер, направленных на обеспечение охраны избирательного участка, избирательной документации, оборудования, обеспечение безопасности как членов избирательных комиссий, так и лиц находящихся на избирательном участке.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498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1896"/>
            <a:ext cx="8596668" cy="10065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2">
                    <a:lumMod val="50000"/>
                  </a:schemeClr>
                </a:solidFill>
              </a:rPr>
              <a:t>Основные действия в период подготовки	 к выборам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587" y="2684262"/>
            <a:ext cx="10161655" cy="3880773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+mj-lt"/>
              </a:rPr>
              <a:t>Данные и контакты председателя и секретаря комиссии;</a:t>
            </a:r>
          </a:p>
          <a:p>
            <a:pPr lvl="0"/>
            <a:r>
              <a:rPr lang="ru-RU" sz="2000" dirty="0">
                <a:latin typeface="+mj-lt"/>
              </a:rPr>
              <a:t>Адреса и телефоны участковой и территориальной избирательных комиссий;</a:t>
            </a:r>
          </a:p>
          <a:p>
            <a:pPr lvl="0"/>
            <a:r>
              <a:rPr lang="ru-RU" sz="2000" dirty="0">
                <a:latin typeface="+mj-lt"/>
              </a:rPr>
              <a:t>Режим работы комиссии;</a:t>
            </a:r>
          </a:p>
          <a:p>
            <a:pPr lvl="0"/>
            <a:r>
              <a:rPr lang="ru-RU" sz="2000" dirty="0">
                <a:latin typeface="+mj-lt"/>
              </a:rPr>
              <a:t>Контактные данные ответственных лиц из органов местного самоуправления несущих ответственность за содействие избирательным комиссиям в организации работы по соблюдению санитарно-эпидемиологических норм и норм пожарной безопасности;</a:t>
            </a:r>
          </a:p>
          <a:p>
            <a:pPr lvl="0"/>
            <a:r>
              <a:rPr lang="ru-RU" sz="2000" dirty="0">
                <a:latin typeface="+mj-lt"/>
              </a:rPr>
              <a:t>Контактные данные лиц из служб санитарно-эпидемиологического надзора, несущих ответственность за измерение температуры тела избирателей в день голосования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AF1-1146-472D-AFD0-A82B23DCB8D8}" type="slidenum">
              <a:rPr lang="ru-RU" smtClean="0"/>
              <a:t>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7842" y="1188445"/>
            <a:ext cx="9929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 целях реализации указанных задач, сотрудники органов внутренних дел </a:t>
            </a:r>
            <a:r>
              <a:rPr lang="ru-RU" sz="2000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до дня голосования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 должны предпринять ряд следующих шагов</a:t>
            </a:r>
          </a:p>
          <a:p>
            <a:endParaRPr lang="ru-RU" dirty="0"/>
          </a:p>
          <a:p>
            <a:r>
              <a:rPr lang="ru-RU" b="1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Сбор сведений и установление контактов: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126084911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572</TotalTime>
  <Words>1750</Words>
  <Application>Microsoft Office PowerPoint</Application>
  <PresentationFormat>Широкоэкранный</PresentationFormat>
  <Paragraphs>138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Wingdings 3</vt:lpstr>
      <vt:lpstr>Аспект</vt:lpstr>
      <vt:lpstr>Обеспечение общественного порядка и безопасности в период подготовки и проведения выборов депутатов Жогорку Кенеша Кыргызской Республики</vt:lpstr>
      <vt:lpstr>Особенности осуществления деятельности  органами внутренних дел в период  подготовки и проведения выборов </vt:lpstr>
      <vt:lpstr>Презентация PowerPoint</vt:lpstr>
      <vt:lpstr>В соответствии с законодательством основными обязанностями сотрудников органов внутренних дел являются: </vt:lpstr>
      <vt:lpstr>Презентация PowerPoint</vt:lpstr>
      <vt:lpstr>Презентация PowerPoint</vt:lpstr>
      <vt:lpstr>НЕОБХОДИМО УЧИТЫВАТЬ, ЧТО ПРИ ОКАЗАНИИ СОДЕЙСТВИЯ ИЗБИРАТЕЛЬНЫМ КОМИССИЯМ СОТРУДНИК ОВД НЕ ВПРАВЕ:  </vt:lpstr>
      <vt:lpstr>ДЕЯТЕЛЬНОСТЬ СОТРУДНИКОВ ОРГАНОВ ВНУТРЕННИХ ДЕЛ ПРИВЛЕКАЕМЫХ ДЛЯ СОДЕЙСТВИЯ ИЗБИРАТЕЛЬНЫМ КОМИССИЯМ</vt:lpstr>
      <vt:lpstr>Основные действия в период подготовки  к выборам </vt:lpstr>
      <vt:lpstr>Осмотр помещения избирательного участка</vt:lpstr>
      <vt:lpstr>День голосования</vt:lpstr>
      <vt:lpstr> Местонахождение сотрудников органов внутренних дел в день голосования в помещении избирательного участка с учетом его особенностей определяется председателем избирательной комиссии по согласованию с его непосредственным руководителем. </vt:lpstr>
      <vt:lpstr>Меры реагирования </vt:lpstr>
      <vt:lpstr>РАБОТА СОТРУДНИКОВ ОВД С ЗАЯВЛЕНИЯМИ (ЖАЛОБАМИ) СУБЪЕКТОВ ИЗБИРАТЕЛЬНОГО ПРОЦЕССА</vt:lpstr>
      <vt:lpstr>Сроки рассмотрения ОВД заявлений (жалоб) субъектов избирательного процесса </vt:lpstr>
      <vt:lpstr>ПОЛНОМОЧИЯ СОТРУДНИКОВ ОРГАНОВ ВНУТРЕННИХ ДЕЛ ПО СОСТАВЛЕНИЮ ПРОТОКОЛОВ О НАРУШЕНИЯХ, ПОСЯГАЮЩИХ НА ОБЩЕСТВЕННЫЙ ПОРЯДОК И ОБЩЕСТВЕННУЮ БЕЗОПАСНОСТЬ</vt:lpstr>
      <vt:lpstr> Действия сотрудников милиции по пресечению публичных акций: </vt:lpstr>
      <vt:lpstr>Подкуп избирателей, осуществляемый путем раздачи подарков, денег и оказания им безвозмездных услуг </vt:lpstr>
      <vt:lpstr>Действия сотрудников ОВД в случае поджога или аварии на избирательных участках </vt:lpstr>
      <vt:lpstr>Действия сотрудников органов внутренних дел при окончании голосования и подсчете голосов избирателей   </vt:lpstr>
      <vt:lpstr>Задачи сотрудников ОВД при доставлении избирательной документации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общественного порядка и безопасности в период подготовки и проведения выборов депутатов Жогорку Кенеша Кыргызской Республики</dc:title>
  <dc:creator>admin 401</dc:creator>
  <cp:lastModifiedBy>LENOVO</cp:lastModifiedBy>
  <cp:revision>22</cp:revision>
  <dcterms:created xsi:type="dcterms:W3CDTF">2020-08-09T09:20:20Z</dcterms:created>
  <dcterms:modified xsi:type="dcterms:W3CDTF">2020-08-26T11:54:06Z</dcterms:modified>
</cp:coreProperties>
</file>