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6"/>
  </p:notesMasterIdLst>
  <p:sldIdLst>
    <p:sldId id="256" r:id="rId2"/>
    <p:sldId id="937" r:id="rId3"/>
    <p:sldId id="935" r:id="rId4"/>
    <p:sldId id="948" r:id="rId5"/>
    <p:sldId id="931" r:id="rId6"/>
    <p:sldId id="907" r:id="rId7"/>
    <p:sldId id="905" r:id="rId8"/>
    <p:sldId id="918" r:id="rId9"/>
    <p:sldId id="308" r:id="rId10"/>
    <p:sldId id="877" r:id="rId11"/>
    <p:sldId id="286" r:id="rId12"/>
    <p:sldId id="838" r:id="rId13"/>
    <p:sldId id="876" r:id="rId14"/>
    <p:sldId id="654" r:id="rId15"/>
    <p:sldId id="662" r:id="rId16"/>
    <p:sldId id="944" r:id="rId17"/>
    <p:sldId id="946" r:id="rId18"/>
    <p:sldId id="262" r:id="rId19"/>
    <p:sldId id="898" r:id="rId20"/>
    <p:sldId id="841" r:id="rId21"/>
    <p:sldId id="920" r:id="rId22"/>
    <p:sldId id="942" r:id="rId23"/>
    <p:sldId id="837" r:id="rId24"/>
    <p:sldId id="266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265034-4CCF-4B4F-9467-0910D0731DB1}">
  <a:tblStyle styleId="{37265034-4CCF-4B4F-9467-0910D0731D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4394" autoAdjust="0"/>
  </p:normalViewPr>
  <p:slideViewPr>
    <p:cSldViewPr snapToGrid="0">
      <p:cViewPr varScale="1">
        <p:scale>
          <a:sx n="87" d="100"/>
          <a:sy n="87" d="100"/>
        </p:scale>
        <p:origin x="6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EA85E-90F1-4527-9F62-910C7652CE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8E348B39-0F4E-4BA0-9760-FC0151EC3CE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Избиратели</a:t>
          </a:r>
        </a:p>
        <a:p>
          <a:pPr marL="0"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900" dirty="0"/>
        </a:p>
      </dgm:t>
    </dgm:pt>
    <dgm:pt modelId="{165898E1-DE8C-4F2D-9BE4-FE840B12B27F}" type="parTrans" cxnId="{6894FC17-9B46-4B7A-91FE-1CE2663923A9}">
      <dgm:prSet/>
      <dgm:spPr/>
      <dgm:t>
        <a:bodyPr/>
        <a:lstStyle/>
        <a:p>
          <a:endParaRPr lang="x-none"/>
        </a:p>
      </dgm:t>
    </dgm:pt>
    <dgm:pt modelId="{8F549B6C-D3AA-492A-B5CA-C83C1032A922}" type="sibTrans" cxnId="{6894FC17-9B46-4B7A-91FE-1CE2663923A9}">
      <dgm:prSet/>
      <dgm:spPr/>
      <dgm:t>
        <a:bodyPr/>
        <a:lstStyle/>
        <a:p>
          <a:endParaRPr lang="x-none"/>
        </a:p>
      </dgm:t>
    </dgm:pt>
    <dgm:pt modelId="{2435FB12-9CD7-4955-9280-E5CB3815C98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Политические партии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x-none" sz="2000" dirty="0"/>
        </a:p>
      </dgm:t>
    </dgm:pt>
    <dgm:pt modelId="{11CCF010-5C39-439A-8D49-10C3E1AAFB0E}" type="parTrans" cxnId="{69C928BA-A486-4CD4-A077-E1F94DB43843}">
      <dgm:prSet/>
      <dgm:spPr/>
      <dgm:t>
        <a:bodyPr/>
        <a:lstStyle/>
        <a:p>
          <a:endParaRPr lang="x-none"/>
        </a:p>
      </dgm:t>
    </dgm:pt>
    <dgm:pt modelId="{1A9052F2-32F4-437F-9C37-79F34750EA0C}" type="sibTrans" cxnId="{69C928BA-A486-4CD4-A077-E1F94DB43843}">
      <dgm:prSet/>
      <dgm:spPr/>
      <dgm:t>
        <a:bodyPr/>
        <a:lstStyle/>
        <a:p>
          <a:endParaRPr lang="x-none"/>
        </a:p>
      </dgm:t>
    </dgm:pt>
    <dgm:pt modelId="{E6737CE3-2535-4F74-AFEC-541892CA025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Кандидаты </a:t>
          </a:r>
          <a:endParaRPr lang="x-none" sz="2800" b="1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A81DB-2E69-43A4-B68C-443707543E09}" type="parTrans" cxnId="{A9F6D558-2F67-482F-A603-56199B7E455D}">
      <dgm:prSet/>
      <dgm:spPr/>
      <dgm:t>
        <a:bodyPr/>
        <a:lstStyle/>
        <a:p>
          <a:endParaRPr lang="x-none"/>
        </a:p>
      </dgm:t>
    </dgm:pt>
    <dgm:pt modelId="{1D84C333-3524-44E5-B24B-AC4C47B67D9C}" type="sibTrans" cxnId="{A9F6D558-2F67-482F-A603-56199B7E455D}">
      <dgm:prSet/>
      <dgm:spPr/>
      <dgm:t>
        <a:bodyPr/>
        <a:lstStyle/>
        <a:p>
          <a:endParaRPr lang="x-none"/>
        </a:p>
      </dgm:t>
    </dgm:pt>
    <dgm:pt modelId="{B1C60AD7-1963-41D1-BAFA-3DD914844F7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Некоммерческие их представители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9F917-1809-4EBB-A9E7-98240C551821}" type="parTrans" cxnId="{C1F607C6-9855-424A-8B4F-97BF98B93F2C}">
      <dgm:prSet/>
      <dgm:spPr/>
      <dgm:t>
        <a:bodyPr/>
        <a:lstStyle/>
        <a:p>
          <a:endParaRPr lang="x-none"/>
        </a:p>
      </dgm:t>
    </dgm:pt>
    <dgm:pt modelId="{09844931-FD2D-45F0-8A37-908E9BC2D5B8}" type="sibTrans" cxnId="{C1F607C6-9855-424A-8B4F-97BF98B93F2C}">
      <dgm:prSet/>
      <dgm:spPr/>
      <dgm:t>
        <a:bodyPr/>
        <a:lstStyle/>
        <a:p>
          <a:endParaRPr lang="x-none"/>
        </a:p>
      </dgm:t>
    </dgm:pt>
    <dgm:pt modelId="{28508AA2-E8A2-446E-A296-9DFFEBEE0D2E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Наблюдатели</a:t>
          </a:r>
          <a:endParaRPr lang="x-none" sz="2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8627970-6D69-4CB8-B111-51A256578ACF}" type="parTrans" cxnId="{02BFB94E-B893-4A67-83D3-608B89C5E9EE}">
      <dgm:prSet/>
      <dgm:spPr/>
      <dgm:t>
        <a:bodyPr/>
        <a:lstStyle/>
        <a:p>
          <a:endParaRPr lang="x-none"/>
        </a:p>
      </dgm:t>
    </dgm:pt>
    <dgm:pt modelId="{3E98BD5D-B361-4834-9C84-CC1895392D24}" type="sibTrans" cxnId="{02BFB94E-B893-4A67-83D3-608B89C5E9EE}">
      <dgm:prSet/>
      <dgm:spPr/>
      <dgm:t>
        <a:bodyPr/>
        <a:lstStyle/>
        <a:p>
          <a:endParaRPr lang="x-none"/>
        </a:p>
      </dgm:t>
    </dgm:pt>
    <dgm:pt modelId="{D20AB0E4-4E68-420F-A7CD-F3F5A4DF14DF}" type="pres">
      <dgm:prSet presAssocID="{1B1EA85E-90F1-4527-9F62-910C7652CE40}" presName="Name0" presStyleCnt="0">
        <dgm:presLayoutVars>
          <dgm:chMax val="7"/>
          <dgm:chPref val="7"/>
          <dgm:dir/>
        </dgm:presLayoutVars>
      </dgm:prSet>
      <dgm:spPr/>
    </dgm:pt>
    <dgm:pt modelId="{7CB6F883-A16A-4277-964E-E5F19122BD80}" type="pres">
      <dgm:prSet presAssocID="{1B1EA85E-90F1-4527-9F62-910C7652CE40}" presName="Name1" presStyleCnt="0"/>
      <dgm:spPr/>
    </dgm:pt>
    <dgm:pt modelId="{0E2D0C50-F2E6-434C-B98D-DD0793242A7D}" type="pres">
      <dgm:prSet presAssocID="{1B1EA85E-90F1-4527-9F62-910C7652CE40}" presName="cycle" presStyleCnt="0"/>
      <dgm:spPr/>
    </dgm:pt>
    <dgm:pt modelId="{42DA35C4-F5EB-447E-AAD8-9118043C0525}" type="pres">
      <dgm:prSet presAssocID="{1B1EA85E-90F1-4527-9F62-910C7652CE40}" presName="srcNode" presStyleLbl="node1" presStyleIdx="0" presStyleCnt="5"/>
      <dgm:spPr/>
    </dgm:pt>
    <dgm:pt modelId="{1410779E-B7C4-4CDB-8DC8-6914CA4252AB}" type="pres">
      <dgm:prSet presAssocID="{1B1EA85E-90F1-4527-9F62-910C7652CE40}" presName="conn" presStyleLbl="parChTrans1D2" presStyleIdx="0" presStyleCnt="1"/>
      <dgm:spPr/>
    </dgm:pt>
    <dgm:pt modelId="{923E828C-D42D-4FE5-8426-A82CC47988EA}" type="pres">
      <dgm:prSet presAssocID="{1B1EA85E-90F1-4527-9F62-910C7652CE40}" presName="extraNode" presStyleLbl="node1" presStyleIdx="0" presStyleCnt="5"/>
      <dgm:spPr/>
    </dgm:pt>
    <dgm:pt modelId="{76B3B13A-A294-4824-89B9-61099D0468EB}" type="pres">
      <dgm:prSet presAssocID="{1B1EA85E-90F1-4527-9F62-910C7652CE40}" presName="dstNode" presStyleLbl="node1" presStyleIdx="0" presStyleCnt="5"/>
      <dgm:spPr/>
    </dgm:pt>
    <dgm:pt modelId="{7C7F1AD5-0CC6-454A-A675-EC58661F760D}" type="pres">
      <dgm:prSet presAssocID="{8E348B39-0F4E-4BA0-9760-FC0151EC3CE1}" presName="text_1" presStyleLbl="node1" presStyleIdx="0" presStyleCnt="5">
        <dgm:presLayoutVars>
          <dgm:bulletEnabled val="1"/>
        </dgm:presLayoutVars>
      </dgm:prSet>
      <dgm:spPr/>
    </dgm:pt>
    <dgm:pt modelId="{69C8E392-5B64-44EA-A574-69FC3D3AD31E}" type="pres">
      <dgm:prSet presAssocID="{8E348B39-0F4E-4BA0-9760-FC0151EC3CE1}" presName="accent_1" presStyleCnt="0"/>
      <dgm:spPr/>
    </dgm:pt>
    <dgm:pt modelId="{51D86C86-1155-42F2-9AD1-84F870AE203D}" type="pres">
      <dgm:prSet presAssocID="{8E348B39-0F4E-4BA0-9760-FC0151EC3CE1}" presName="accentRepeatNode" presStyleLbl="solidFgAcc1" presStyleIdx="0" presStyleCnt="5"/>
      <dgm:spPr/>
    </dgm:pt>
    <dgm:pt modelId="{267929DB-D230-4843-B9AB-67A76E250C1B}" type="pres">
      <dgm:prSet presAssocID="{E6737CE3-2535-4F74-AFEC-541892CA025C}" presName="text_2" presStyleLbl="node1" presStyleIdx="1" presStyleCnt="5">
        <dgm:presLayoutVars>
          <dgm:bulletEnabled val="1"/>
        </dgm:presLayoutVars>
      </dgm:prSet>
      <dgm:spPr/>
    </dgm:pt>
    <dgm:pt modelId="{AA7CD1CD-F06F-4367-95D9-993CB6B8F897}" type="pres">
      <dgm:prSet presAssocID="{E6737CE3-2535-4F74-AFEC-541892CA025C}" presName="accent_2" presStyleCnt="0"/>
      <dgm:spPr/>
    </dgm:pt>
    <dgm:pt modelId="{65F66F97-0550-4E7D-8DAE-78190694B373}" type="pres">
      <dgm:prSet presAssocID="{E6737CE3-2535-4F74-AFEC-541892CA025C}" presName="accentRepeatNode" presStyleLbl="solidFgAcc1" presStyleIdx="1" presStyleCnt="5"/>
      <dgm:spPr/>
    </dgm:pt>
    <dgm:pt modelId="{BC87CABA-AEEA-49C6-8B7C-4DE65E839948}" type="pres">
      <dgm:prSet presAssocID="{2435FB12-9CD7-4955-9280-E5CB3815C98E}" presName="text_3" presStyleLbl="node1" presStyleIdx="2" presStyleCnt="5">
        <dgm:presLayoutVars>
          <dgm:bulletEnabled val="1"/>
        </dgm:presLayoutVars>
      </dgm:prSet>
      <dgm:spPr/>
    </dgm:pt>
    <dgm:pt modelId="{0D433079-CF82-4EBD-9A3A-9D0E1F18DD3C}" type="pres">
      <dgm:prSet presAssocID="{2435FB12-9CD7-4955-9280-E5CB3815C98E}" presName="accent_3" presStyleCnt="0"/>
      <dgm:spPr/>
    </dgm:pt>
    <dgm:pt modelId="{30BB7493-838A-4FD3-9774-2E9B13174582}" type="pres">
      <dgm:prSet presAssocID="{2435FB12-9CD7-4955-9280-E5CB3815C98E}" presName="accentRepeatNode" presStyleLbl="solidFgAcc1" presStyleIdx="2" presStyleCnt="5" custScaleX="79365" custScaleY="82205" custLinFactNeighborX="-14770" custLinFactNeighborY="-14857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482F84CA-97A6-4AA2-9E69-9E143B91F40F}" type="pres">
      <dgm:prSet presAssocID="{B1C60AD7-1963-41D1-BAFA-3DD914844F75}" presName="text_4" presStyleLbl="node1" presStyleIdx="3" presStyleCnt="5">
        <dgm:presLayoutVars>
          <dgm:bulletEnabled val="1"/>
        </dgm:presLayoutVars>
      </dgm:prSet>
      <dgm:spPr/>
    </dgm:pt>
    <dgm:pt modelId="{4358E964-63FD-4308-976C-65C2D3E48F64}" type="pres">
      <dgm:prSet presAssocID="{B1C60AD7-1963-41D1-BAFA-3DD914844F75}" presName="accent_4" presStyleCnt="0"/>
      <dgm:spPr/>
    </dgm:pt>
    <dgm:pt modelId="{80660311-58A7-495A-AE07-C577B49F1EFA}" type="pres">
      <dgm:prSet presAssocID="{B1C60AD7-1963-41D1-BAFA-3DD914844F75}" presName="accentRepeatNode" presStyleLbl="solidFgAcc1" presStyleIdx="3" presStyleCnt="5"/>
      <dgm:spPr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E46DF7F5-50A6-4491-96B9-B6A99C6D9661}" type="pres">
      <dgm:prSet presAssocID="{28508AA2-E8A2-446E-A296-9DFFEBEE0D2E}" presName="text_5" presStyleLbl="node1" presStyleIdx="4" presStyleCnt="5">
        <dgm:presLayoutVars>
          <dgm:bulletEnabled val="1"/>
        </dgm:presLayoutVars>
      </dgm:prSet>
      <dgm:spPr/>
    </dgm:pt>
    <dgm:pt modelId="{62727FB4-82B3-48FA-82F7-186A2CD01DF1}" type="pres">
      <dgm:prSet presAssocID="{28508AA2-E8A2-446E-A296-9DFFEBEE0D2E}" presName="accent_5" presStyleCnt="0"/>
      <dgm:spPr/>
    </dgm:pt>
    <dgm:pt modelId="{7B5A2BDA-191D-4590-9542-C15DCAD8792E}" type="pres">
      <dgm:prSet presAssocID="{28508AA2-E8A2-446E-A296-9DFFEBEE0D2E}" presName="accentRepeatNode" presStyleLbl="solidFgAcc1" presStyleIdx="4" presStyleCnt="5"/>
      <dgm:spPr/>
    </dgm:pt>
  </dgm:ptLst>
  <dgm:cxnLst>
    <dgm:cxn modelId="{6894FC17-9B46-4B7A-91FE-1CE2663923A9}" srcId="{1B1EA85E-90F1-4527-9F62-910C7652CE40}" destId="{8E348B39-0F4E-4BA0-9760-FC0151EC3CE1}" srcOrd="0" destOrd="0" parTransId="{165898E1-DE8C-4F2D-9BE4-FE840B12B27F}" sibTransId="{8F549B6C-D3AA-492A-B5CA-C83C1032A922}"/>
    <dgm:cxn modelId="{EA50DE3B-BE87-4ECB-BFD6-FBB08BE6E85F}" type="presOf" srcId="{28508AA2-E8A2-446E-A296-9DFFEBEE0D2E}" destId="{E46DF7F5-50A6-4491-96B9-B6A99C6D9661}" srcOrd="0" destOrd="0" presId="urn:microsoft.com/office/officeart/2008/layout/VerticalCurvedList"/>
    <dgm:cxn modelId="{02BFB94E-B893-4A67-83D3-608B89C5E9EE}" srcId="{1B1EA85E-90F1-4527-9F62-910C7652CE40}" destId="{28508AA2-E8A2-446E-A296-9DFFEBEE0D2E}" srcOrd="4" destOrd="0" parTransId="{48627970-6D69-4CB8-B111-51A256578ACF}" sibTransId="{3E98BD5D-B361-4834-9C84-CC1895392D24}"/>
    <dgm:cxn modelId="{A9F6D558-2F67-482F-A603-56199B7E455D}" srcId="{1B1EA85E-90F1-4527-9F62-910C7652CE40}" destId="{E6737CE3-2535-4F74-AFEC-541892CA025C}" srcOrd="1" destOrd="0" parTransId="{FAAA81DB-2E69-43A4-B68C-443707543E09}" sibTransId="{1D84C333-3524-44E5-B24B-AC4C47B67D9C}"/>
    <dgm:cxn modelId="{5F0EFF59-F801-454A-B116-4AAB89C8783B}" type="presOf" srcId="{1B1EA85E-90F1-4527-9F62-910C7652CE40}" destId="{D20AB0E4-4E68-420F-A7CD-F3F5A4DF14DF}" srcOrd="0" destOrd="0" presId="urn:microsoft.com/office/officeart/2008/layout/VerticalCurvedList"/>
    <dgm:cxn modelId="{ACA181AD-D78E-4E74-B85C-5B08E2B9F056}" type="presOf" srcId="{2435FB12-9CD7-4955-9280-E5CB3815C98E}" destId="{BC87CABA-AEEA-49C6-8B7C-4DE65E839948}" srcOrd="0" destOrd="0" presId="urn:microsoft.com/office/officeart/2008/layout/VerticalCurvedList"/>
    <dgm:cxn modelId="{D7AA20B5-F7B3-4519-A542-FC45F00A7BB5}" type="presOf" srcId="{8E348B39-0F4E-4BA0-9760-FC0151EC3CE1}" destId="{7C7F1AD5-0CC6-454A-A675-EC58661F760D}" srcOrd="0" destOrd="0" presId="urn:microsoft.com/office/officeart/2008/layout/VerticalCurvedList"/>
    <dgm:cxn modelId="{69C928BA-A486-4CD4-A077-E1F94DB43843}" srcId="{1B1EA85E-90F1-4527-9F62-910C7652CE40}" destId="{2435FB12-9CD7-4955-9280-E5CB3815C98E}" srcOrd="2" destOrd="0" parTransId="{11CCF010-5C39-439A-8D49-10C3E1AAFB0E}" sibTransId="{1A9052F2-32F4-437F-9C37-79F34750EA0C}"/>
    <dgm:cxn modelId="{FB2525C2-FD4F-4AEC-83F5-C10D26A18973}" type="presOf" srcId="{8F549B6C-D3AA-492A-B5CA-C83C1032A922}" destId="{1410779E-B7C4-4CDB-8DC8-6914CA4252AB}" srcOrd="0" destOrd="0" presId="urn:microsoft.com/office/officeart/2008/layout/VerticalCurvedList"/>
    <dgm:cxn modelId="{C1F607C6-9855-424A-8B4F-97BF98B93F2C}" srcId="{1B1EA85E-90F1-4527-9F62-910C7652CE40}" destId="{B1C60AD7-1963-41D1-BAFA-3DD914844F75}" srcOrd="3" destOrd="0" parTransId="{FBB9F917-1809-4EBB-A9E7-98240C551821}" sibTransId="{09844931-FD2D-45F0-8A37-908E9BC2D5B8}"/>
    <dgm:cxn modelId="{556433C7-3BA0-4234-85AD-9EE2B7D391FC}" type="presOf" srcId="{E6737CE3-2535-4F74-AFEC-541892CA025C}" destId="{267929DB-D230-4843-B9AB-67A76E250C1B}" srcOrd="0" destOrd="0" presId="urn:microsoft.com/office/officeart/2008/layout/VerticalCurvedList"/>
    <dgm:cxn modelId="{438936ED-F619-4CB4-87D6-C839241B7602}" type="presOf" srcId="{B1C60AD7-1963-41D1-BAFA-3DD914844F75}" destId="{482F84CA-97A6-4AA2-9E69-9E143B91F40F}" srcOrd="0" destOrd="0" presId="urn:microsoft.com/office/officeart/2008/layout/VerticalCurvedList"/>
    <dgm:cxn modelId="{1AA2DA67-316B-4FD5-885C-3D0A0552FA77}" type="presParOf" srcId="{D20AB0E4-4E68-420F-A7CD-F3F5A4DF14DF}" destId="{7CB6F883-A16A-4277-964E-E5F19122BD80}" srcOrd="0" destOrd="0" presId="urn:microsoft.com/office/officeart/2008/layout/VerticalCurvedList"/>
    <dgm:cxn modelId="{54139973-BBEA-4EF2-A30E-715069AA30C0}" type="presParOf" srcId="{7CB6F883-A16A-4277-964E-E5F19122BD80}" destId="{0E2D0C50-F2E6-434C-B98D-DD0793242A7D}" srcOrd="0" destOrd="0" presId="urn:microsoft.com/office/officeart/2008/layout/VerticalCurvedList"/>
    <dgm:cxn modelId="{DE3C2411-7418-4189-8EAB-23BF286BF928}" type="presParOf" srcId="{0E2D0C50-F2E6-434C-B98D-DD0793242A7D}" destId="{42DA35C4-F5EB-447E-AAD8-9118043C0525}" srcOrd="0" destOrd="0" presId="urn:microsoft.com/office/officeart/2008/layout/VerticalCurvedList"/>
    <dgm:cxn modelId="{CEE29BB1-1045-4D3C-8025-7AE68FC1EC76}" type="presParOf" srcId="{0E2D0C50-F2E6-434C-B98D-DD0793242A7D}" destId="{1410779E-B7C4-4CDB-8DC8-6914CA4252AB}" srcOrd="1" destOrd="0" presId="urn:microsoft.com/office/officeart/2008/layout/VerticalCurvedList"/>
    <dgm:cxn modelId="{FE10C577-C0AA-4BFA-B095-1CACC330CFAE}" type="presParOf" srcId="{0E2D0C50-F2E6-434C-B98D-DD0793242A7D}" destId="{923E828C-D42D-4FE5-8426-A82CC47988EA}" srcOrd="2" destOrd="0" presId="urn:microsoft.com/office/officeart/2008/layout/VerticalCurvedList"/>
    <dgm:cxn modelId="{7B3AED82-F020-4559-AA8E-F36753FAC7A2}" type="presParOf" srcId="{0E2D0C50-F2E6-434C-B98D-DD0793242A7D}" destId="{76B3B13A-A294-4824-89B9-61099D0468EB}" srcOrd="3" destOrd="0" presId="urn:microsoft.com/office/officeart/2008/layout/VerticalCurvedList"/>
    <dgm:cxn modelId="{752B3DD5-4858-4B3E-8D0F-C158455B365B}" type="presParOf" srcId="{7CB6F883-A16A-4277-964E-E5F19122BD80}" destId="{7C7F1AD5-0CC6-454A-A675-EC58661F760D}" srcOrd="1" destOrd="0" presId="urn:microsoft.com/office/officeart/2008/layout/VerticalCurvedList"/>
    <dgm:cxn modelId="{8877F4CE-2456-4826-A53F-BCDCB6DDCC43}" type="presParOf" srcId="{7CB6F883-A16A-4277-964E-E5F19122BD80}" destId="{69C8E392-5B64-44EA-A574-69FC3D3AD31E}" srcOrd="2" destOrd="0" presId="urn:microsoft.com/office/officeart/2008/layout/VerticalCurvedList"/>
    <dgm:cxn modelId="{B62EBB81-45F7-482F-A9EB-BE6AB2C7A019}" type="presParOf" srcId="{69C8E392-5B64-44EA-A574-69FC3D3AD31E}" destId="{51D86C86-1155-42F2-9AD1-84F870AE203D}" srcOrd="0" destOrd="0" presId="urn:microsoft.com/office/officeart/2008/layout/VerticalCurvedList"/>
    <dgm:cxn modelId="{62D5CA2C-C57D-4658-BF06-0DD495FB5369}" type="presParOf" srcId="{7CB6F883-A16A-4277-964E-E5F19122BD80}" destId="{267929DB-D230-4843-B9AB-67A76E250C1B}" srcOrd="3" destOrd="0" presId="urn:microsoft.com/office/officeart/2008/layout/VerticalCurvedList"/>
    <dgm:cxn modelId="{36107E12-8DD8-4789-9C56-F0163B5FCA0E}" type="presParOf" srcId="{7CB6F883-A16A-4277-964E-E5F19122BD80}" destId="{AA7CD1CD-F06F-4367-95D9-993CB6B8F897}" srcOrd="4" destOrd="0" presId="urn:microsoft.com/office/officeart/2008/layout/VerticalCurvedList"/>
    <dgm:cxn modelId="{6128F85C-6399-4E04-84F2-69CE06274C12}" type="presParOf" srcId="{AA7CD1CD-F06F-4367-95D9-993CB6B8F897}" destId="{65F66F97-0550-4E7D-8DAE-78190694B373}" srcOrd="0" destOrd="0" presId="urn:microsoft.com/office/officeart/2008/layout/VerticalCurvedList"/>
    <dgm:cxn modelId="{969CE0D8-A2DB-4BFE-BA85-783D89CAEBBA}" type="presParOf" srcId="{7CB6F883-A16A-4277-964E-E5F19122BD80}" destId="{BC87CABA-AEEA-49C6-8B7C-4DE65E839948}" srcOrd="5" destOrd="0" presId="urn:microsoft.com/office/officeart/2008/layout/VerticalCurvedList"/>
    <dgm:cxn modelId="{36D09789-EC6F-4E37-A997-2F475C20D022}" type="presParOf" srcId="{7CB6F883-A16A-4277-964E-E5F19122BD80}" destId="{0D433079-CF82-4EBD-9A3A-9D0E1F18DD3C}" srcOrd="6" destOrd="0" presId="urn:microsoft.com/office/officeart/2008/layout/VerticalCurvedList"/>
    <dgm:cxn modelId="{A5DAB961-4CCF-41D9-8CD7-23C861AE2913}" type="presParOf" srcId="{0D433079-CF82-4EBD-9A3A-9D0E1F18DD3C}" destId="{30BB7493-838A-4FD3-9774-2E9B13174582}" srcOrd="0" destOrd="0" presId="urn:microsoft.com/office/officeart/2008/layout/VerticalCurvedList"/>
    <dgm:cxn modelId="{82658C52-A9DE-4A56-8F45-260CFA54D212}" type="presParOf" srcId="{7CB6F883-A16A-4277-964E-E5F19122BD80}" destId="{482F84CA-97A6-4AA2-9E69-9E143B91F40F}" srcOrd="7" destOrd="0" presId="urn:microsoft.com/office/officeart/2008/layout/VerticalCurvedList"/>
    <dgm:cxn modelId="{BF4D8658-DEC9-4E0D-9A6C-59A63A8367C1}" type="presParOf" srcId="{7CB6F883-A16A-4277-964E-E5F19122BD80}" destId="{4358E964-63FD-4308-976C-65C2D3E48F64}" srcOrd="8" destOrd="0" presId="urn:microsoft.com/office/officeart/2008/layout/VerticalCurvedList"/>
    <dgm:cxn modelId="{0D75F2CB-E477-4960-A8EB-8AEBA8B48FD7}" type="presParOf" srcId="{4358E964-63FD-4308-976C-65C2D3E48F64}" destId="{80660311-58A7-495A-AE07-C577B49F1EFA}" srcOrd="0" destOrd="0" presId="urn:microsoft.com/office/officeart/2008/layout/VerticalCurvedList"/>
    <dgm:cxn modelId="{62497CBA-0283-4D64-8417-0A7BCE185890}" type="presParOf" srcId="{7CB6F883-A16A-4277-964E-E5F19122BD80}" destId="{E46DF7F5-50A6-4491-96B9-B6A99C6D9661}" srcOrd="9" destOrd="0" presId="urn:microsoft.com/office/officeart/2008/layout/VerticalCurvedList"/>
    <dgm:cxn modelId="{72614F1E-9775-4986-914A-0CE10F1AFBFF}" type="presParOf" srcId="{7CB6F883-A16A-4277-964E-E5F19122BD80}" destId="{62727FB4-82B3-48FA-82F7-186A2CD01DF1}" srcOrd="10" destOrd="0" presId="urn:microsoft.com/office/officeart/2008/layout/VerticalCurvedList"/>
    <dgm:cxn modelId="{EB232E3D-D602-4EAA-8C5F-171186F55204}" type="presParOf" srcId="{62727FB4-82B3-48FA-82F7-186A2CD01DF1}" destId="{7B5A2BDA-191D-4590-9542-C15DCAD8792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0779E-B7C4-4CDB-8DC8-6914CA4252AB}">
      <dsp:nvSpPr>
        <dsp:cNvPr id="0" name=""/>
        <dsp:cNvSpPr/>
      </dsp:nvSpPr>
      <dsp:spPr>
        <a:xfrm>
          <a:off x="-4042386" y="-620497"/>
          <a:ext cx="4817140" cy="4817140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F1AD5-0CC6-454A-A675-EC58661F760D}">
      <dsp:nvSpPr>
        <dsp:cNvPr id="0" name=""/>
        <dsp:cNvSpPr/>
      </dsp:nvSpPr>
      <dsp:spPr>
        <a:xfrm>
          <a:off x="339457" y="223437"/>
          <a:ext cx="6665542" cy="44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934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Избиратели</a:t>
          </a:r>
        </a:p>
        <a:p>
          <a:pPr marL="0"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900" kern="1200" dirty="0"/>
        </a:p>
      </dsp:txBody>
      <dsp:txXfrm>
        <a:off x="339457" y="223437"/>
        <a:ext cx="6665542" cy="447161"/>
      </dsp:txXfrm>
    </dsp:sp>
    <dsp:sp modelId="{51D86C86-1155-42F2-9AD1-84F870AE203D}">
      <dsp:nvSpPr>
        <dsp:cNvPr id="0" name=""/>
        <dsp:cNvSpPr/>
      </dsp:nvSpPr>
      <dsp:spPr>
        <a:xfrm>
          <a:off x="59981" y="167542"/>
          <a:ext cx="558951" cy="5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929DB-D230-4843-B9AB-67A76E250C1B}">
      <dsp:nvSpPr>
        <dsp:cNvPr id="0" name=""/>
        <dsp:cNvSpPr/>
      </dsp:nvSpPr>
      <dsp:spPr>
        <a:xfrm>
          <a:off x="659880" y="893964"/>
          <a:ext cx="6345119" cy="44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934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Кандидаты </a:t>
          </a:r>
          <a:endParaRPr lang="x-none" sz="2800" b="1" kern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880" y="893964"/>
        <a:ext cx="6345119" cy="447161"/>
      </dsp:txXfrm>
    </dsp:sp>
    <dsp:sp modelId="{65F66F97-0550-4E7D-8DAE-78190694B373}">
      <dsp:nvSpPr>
        <dsp:cNvPr id="0" name=""/>
        <dsp:cNvSpPr/>
      </dsp:nvSpPr>
      <dsp:spPr>
        <a:xfrm>
          <a:off x="380404" y="838069"/>
          <a:ext cx="558951" cy="5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7CABA-AEEA-49C6-8B7C-4DE65E839948}">
      <dsp:nvSpPr>
        <dsp:cNvPr id="0" name=""/>
        <dsp:cNvSpPr/>
      </dsp:nvSpPr>
      <dsp:spPr>
        <a:xfrm>
          <a:off x="758224" y="1564492"/>
          <a:ext cx="6246775" cy="44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934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ru-RU" sz="28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Политические партии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x-none" sz="2000" kern="1200" dirty="0"/>
        </a:p>
      </dsp:txBody>
      <dsp:txXfrm>
        <a:off x="758224" y="1564492"/>
        <a:ext cx="6246775" cy="447161"/>
      </dsp:txXfrm>
    </dsp:sp>
    <dsp:sp modelId="{30BB7493-838A-4FD3-9774-2E9B13174582}">
      <dsp:nvSpPr>
        <dsp:cNvPr id="0" name=""/>
        <dsp:cNvSpPr/>
      </dsp:nvSpPr>
      <dsp:spPr>
        <a:xfrm>
          <a:off x="453861" y="1475286"/>
          <a:ext cx="443611" cy="459486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F84CA-97A6-4AA2-9E69-9E143B91F40F}">
      <dsp:nvSpPr>
        <dsp:cNvPr id="0" name=""/>
        <dsp:cNvSpPr/>
      </dsp:nvSpPr>
      <dsp:spPr>
        <a:xfrm>
          <a:off x="659880" y="2235019"/>
          <a:ext cx="6345119" cy="44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934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ru-RU" sz="28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Некоммерческие их представители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880" y="2235019"/>
        <a:ext cx="6345119" cy="447161"/>
      </dsp:txXfrm>
    </dsp:sp>
    <dsp:sp modelId="{80660311-58A7-495A-AE07-C577B49F1EFA}">
      <dsp:nvSpPr>
        <dsp:cNvPr id="0" name=""/>
        <dsp:cNvSpPr/>
      </dsp:nvSpPr>
      <dsp:spPr>
        <a:xfrm>
          <a:off x="380404" y="2179124"/>
          <a:ext cx="558951" cy="558951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DF7F5-50A6-4491-96B9-B6A99C6D9661}">
      <dsp:nvSpPr>
        <dsp:cNvPr id="0" name=""/>
        <dsp:cNvSpPr/>
      </dsp:nvSpPr>
      <dsp:spPr>
        <a:xfrm>
          <a:off x="339457" y="2905547"/>
          <a:ext cx="6665542" cy="44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93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800" b="1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Наблюдатели</a:t>
          </a:r>
          <a:endParaRPr lang="x-none" sz="2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39457" y="2905547"/>
        <a:ext cx="6665542" cy="447161"/>
      </dsp:txXfrm>
    </dsp:sp>
    <dsp:sp modelId="{7B5A2BDA-191D-4590-9542-C15DCAD8792E}">
      <dsp:nvSpPr>
        <dsp:cNvPr id="0" name=""/>
        <dsp:cNvSpPr/>
      </dsp:nvSpPr>
      <dsp:spPr>
        <a:xfrm>
          <a:off x="59981" y="2849651"/>
          <a:ext cx="558951" cy="55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0157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2793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9F6DBC-C9FC-4039-9EAB-42C12E65F13A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16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6EB5-B980-4F10-91DE-4C8EE565B37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3C28-E607-4A9A-8810-FD394FFAF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8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Споры рассматриваемые избирательными комиссиями</a:t>
            </a:r>
            <a:r>
              <a:rPr lang="en-US" sz="2800" dirty="0"/>
              <a:t> (</a:t>
            </a:r>
            <a:r>
              <a:rPr lang="ru-RU" sz="2800" dirty="0"/>
              <a:t>конституционно-правовая ответственность)</a:t>
            </a:r>
            <a:endParaRPr sz="28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-1"/>
            <a:ext cx="7649029" cy="88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114261" y="8829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okutishcheva\Desktop\OSCE logo\Logo signature_ru.png">
            <a:extLst>
              <a:ext uri="{FF2B5EF4-FFF2-40B4-BE49-F238E27FC236}">
                <a16:creationId xmlns:a16="http://schemas.microsoft.com/office/drawing/2014/main" id="{6F1A7F48-3643-4C01-B532-72F1A2CBF4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914"/>
            <a:ext cx="1729740" cy="23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Temp\Rar$DRa7308.14732\ЦИК_лого\ЦИК_лого_ру.png">
            <a:extLst>
              <a:ext uri="{FF2B5EF4-FFF2-40B4-BE49-F238E27FC236}">
                <a16:creationId xmlns:a16="http://schemas.microsoft.com/office/drawing/2014/main" id="{60CF44BF-C22E-4E4A-8A77-E069707C72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45" y="188030"/>
            <a:ext cx="5029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8D021B-0035-429E-B560-7831C9541CC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29" y="159721"/>
            <a:ext cx="601980" cy="54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logomvd.png">
            <a:extLst>
              <a:ext uri="{FF2B5EF4-FFF2-40B4-BE49-F238E27FC236}">
                <a16:creationId xmlns:a16="http://schemas.microsoft.com/office/drawing/2014/main" id="{13028FB7-262B-4DE4-8FD9-FE58F3B5AB3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73" y="127155"/>
            <a:ext cx="556260" cy="55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920CF1-9C7A-4595-9412-08A1B59A383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22" y="58579"/>
            <a:ext cx="502920" cy="99695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81E043-09D1-47BC-8435-3B46A373BA9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46" y="262591"/>
            <a:ext cx="1187450" cy="33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8A5AF3B-FEE1-4683-B6B5-6A567A6A3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707614"/>
            <a:ext cx="8329725" cy="2765236"/>
          </a:xfrm>
        </p:spPr>
        <p:txBody>
          <a:bodyPr/>
          <a:lstStyle/>
          <a:p>
            <a:pPr marL="76200" indent="0">
              <a:buNone/>
            </a:pPr>
            <a:r>
              <a:rPr lang="ru-RU" dirty="0"/>
              <a:t>В случае если после определения результатов выборов и до регистрации избранного кандидата в депутаты ЖК КР подтвердятся сведения об отсутствии у него пассивного избирательного права, а также в случае смерти кандидата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решение о регистрации данного кандидата не принимается</a:t>
            </a:r>
            <a:r>
              <a:rPr lang="ru-RU" dirty="0"/>
              <a:t>. </a:t>
            </a:r>
          </a:p>
          <a:p>
            <a:pPr marL="76200" indent="0">
              <a:buNone/>
            </a:pPr>
            <a:r>
              <a:rPr lang="ru-RU" dirty="0"/>
              <a:t>В этом случае регистрируется следующий избранный кандидат из списка партии</a:t>
            </a:r>
          </a:p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6AC1FB-9EC9-4FF1-84E6-6452BE1827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6732C2D-6C60-4E84-8FB3-4F573D6CDF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4388" y="221512"/>
            <a:ext cx="5492750" cy="110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rPr>
              <a:t>Меры ответственности</a:t>
            </a:r>
          </a:p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rPr>
              <a:t>в отношении кандидатов/политических партий:</a:t>
            </a:r>
          </a:p>
        </p:txBody>
      </p:sp>
    </p:spTree>
    <p:extLst>
      <p:ext uri="{BB962C8B-B14F-4D97-AF65-F5344CB8AC3E}">
        <p14:creationId xmlns:p14="http://schemas.microsoft.com/office/powerpoint/2010/main" val="162397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69063" y="2569163"/>
            <a:ext cx="929605" cy="932246"/>
            <a:chOff x="2257425" y="2868613"/>
            <a:chExt cx="1117600" cy="1120775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74285" y="3150307"/>
            <a:ext cx="1028652" cy="1031574"/>
            <a:chOff x="2257425" y="2865383"/>
            <a:chExt cx="1117600" cy="1120775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2257425" y="286538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19426" y="1704794"/>
            <a:ext cx="461398" cy="462709"/>
            <a:chOff x="2257425" y="2868613"/>
            <a:chExt cx="1117600" cy="1120775"/>
          </a:xfrm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09191" y="1087270"/>
            <a:ext cx="669019" cy="670919"/>
            <a:chOff x="2257425" y="2868613"/>
            <a:chExt cx="1117600" cy="1120775"/>
          </a:xfrm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315669" y="1792895"/>
            <a:ext cx="635743" cy="637549"/>
            <a:chOff x="2257425" y="2868613"/>
            <a:chExt cx="1117600" cy="1120775"/>
          </a:xfrm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243091" y="2639010"/>
            <a:ext cx="965021" cy="967762"/>
            <a:chOff x="2257425" y="2868613"/>
            <a:chExt cx="1117600" cy="1120775"/>
          </a:xfrm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326538" y="3339773"/>
            <a:ext cx="667433" cy="669329"/>
            <a:chOff x="2257425" y="2868613"/>
            <a:chExt cx="1117600" cy="1120775"/>
          </a:xfrm>
        </p:grpSpPr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740681" y="3784310"/>
            <a:ext cx="448310" cy="449584"/>
            <a:chOff x="2257425" y="2868613"/>
            <a:chExt cx="1117600" cy="1120775"/>
          </a:xfrm>
        </p:grpSpPr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84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85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6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7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8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88264" y="1812378"/>
            <a:ext cx="1319913" cy="1323662"/>
            <a:chOff x="2257425" y="2868613"/>
            <a:chExt cx="1117600" cy="1120775"/>
          </a:xfrm>
        </p:grpSpPr>
        <p:sp>
          <p:nvSpPr>
            <p:cNvPr id="90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91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92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3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4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5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183969" y="1510031"/>
            <a:ext cx="1731356" cy="1736274"/>
            <a:chOff x="2257425" y="2868613"/>
            <a:chExt cx="1117600" cy="1120775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2257425" y="2868613"/>
              <a:ext cx="1117600" cy="112077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2455863" y="3070226"/>
              <a:ext cx="714375" cy="714375"/>
            </a:xfrm>
            <a:custGeom>
              <a:avLst/>
              <a:gdLst>
                <a:gd name="T0" fmla="*/ 112 w 223"/>
                <a:gd name="T1" fmla="*/ 0 h 223"/>
                <a:gd name="T2" fmla="*/ 223 w 223"/>
                <a:gd name="T3" fmla="*/ 111 h 223"/>
                <a:gd name="T4" fmla="*/ 111 w 223"/>
                <a:gd name="T5" fmla="*/ 223 h 223"/>
                <a:gd name="T6" fmla="*/ 0 w 223"/>
                <a:gd name="T7" fmla="*/ 111 h 223"/>
                <a:gd name="T8" fmla="*/ 112 w 223"/>
                <a:gd name="T9" fmla="*/ 0 h 223"/>
                <a:gd name="T10" fmla="*/ 112 w 223"/>
                <a:gd name="T11" fmla="*/ 196 h 223"/>
                <a:gd name="T12" fmla="*/ 111 w 223"/>
                <a:gd name="T13" fmla="*/ 197 h 223"/>
                <a:gd name="T14" fmla="*/ 109 w 223"/>
                <a:gd name="T15" fmla="*/ 192 h 223"/>
                <a:gd name="T16" fmla="*/ 102 w 223"/>
                <a:gd name="T17" fmla="*/ 172 h 223"/>
                <a:gd name="T18" fmla="*/ 89 w 223"/>
                <a:gd name="T19" fmla="*/ 129 h 223"/>
                <a:gd name="T20" fmla="*/ 81 w 223"/>
                <a:gd name="T21" fmla="*/ 125 h 223"/>
                <a:gd name="T22" fmla="*/ 72 w 223"/>
                <a:gd name="T23" fmla="*/ 128 h 223"/>
                <a:gd name="T24" fmla="*/ 57 w 223"/>
                <a:gd name="T25" fmla="*/ 133 h 223"/>
                <a:gd name="T26" fmla="*/ 46 w 223"/>
                <a:gd name="T27" fmla="*/ 146 h 223"/>
                <a:gd name="T28" fmla="*/ 43 w 223"/>
                <a:gd name="T29" fmla="*/ 175 h 223"/>
                <a:gd name="T30" fmla="*/ 45 w 223"/>
                <a:gd name="T31" fmla="*/ 182 h 223"/>
                <a:gd name="T32" fmla="*/ 132 w 223"/>
                <a:gd name="T33" fmla="*/ 206 h 223"/>
                <a:gd name="T34" fmla="*/ 177 w 223"/>
                <a:gd name="T35" fmla="*/ 181 h 223"/>
                <a:gd name="T36" fmla="*/ 180 w 223"/>
                <a:gd name="T37" fmla="*/ 176 h 223"/>
                <a:gd name="T38" fmla="*/ 175 w 223"/>
                <a:gd name="T39" fmla="*/ 144 h 223"/>
                <a:gd name="T40" fmla="*/ 165 w 223"/>
                <a:gd name="T41" fmla="*/ 133 h 223"/>
                <a:gd name="T42" fmla="*/ 153 w 223"/>
                <a:gd name="T43" fmla="*/ 128 h 223"/>
                <a:gd name="T44" fmla="*/ 136 w 223"/>
                <a:gd name="T45" fmla="*/ 123 h 223"/>
                <a:gd name="T46" fmla="*/ 112 w 223"/>
                <a:gd name="T47" fmla="*/ 196 h 223"/>
                <a:gd name="T48" fmla="*/ 111 w 223"/>
                <a:gd name="T49" fmla="*/ 31 h 223"/>
                <a:gd name="T50" fmla="*/ 96 w 223"/>
                <a:gd name="T51" fmla="*/ 34 h 223"/>
                <a:gd name="T52" fmla="*/ 79 w 223"/>
                <a:gd name="T53" fmla="*/ 54 h 223"/>
                <a:gd name="T54" fmla="*/ 76 w 223"/>
                <a:gd name="T55" fmla="*/ 60 h 223"/>
                <a:gd name="T56" fmla="*/ 68 w 223"/>
                <a:gd name="T57" fmla="*/ 75 h 223"/>
                <a:gd name="T58" fmla="*/ 77 w 223"/>
                <a:gd name="T59" fmla="*/ 87 h 223"/>
                <a:gd name="T60" fmla="*/ 82 w 223"/>
                <a:gd name="T61" fmla="*/ 91 h 223"/>
                <a:gd name="T62" fmla="*/ 92 w 223"/>
                <a:gd name="T63" fmla="*/ 108 h 223"/>
                <a:gd name="T64" fmla="*/ 131 w 223"/>
                <a:gd name="T65" fmla="*/ 107 h 223"/>
                <a:gd name="T66" fmla="*/ 141 w 223"/>
                <a:gd name="T67" fmla="*/ 90 h 223"/>
                <a:gd name="T68" fmla="*/ 144 w 223"/>
                <a:gd name="T69" fmla="*/ 87 h 223"/>
                <a:gd name="T70" fmla="*/ 150 w 223"/>
                <a:gd name="T71" fmla="*/ 63 h 223"/>
                <a:gd name="T72" fmla="*/ 142 w 223"/>
                <a:gd name="T73" fmla="*/ 48 h 223"/>
                <a:gd name="T74" fmla="*/ 139 w 223"/>
                <a:gd name="T75" fmla="*/ 44 h 223"/>
                <a:gd name="T76" fmla="*/ 111 w 223"/>
                <a:gd name="T77" fmla="*/ 31 h 223"/>
                <a:gd name="T78" fmla="*/ 107 w 223"/>
                <a:gd name="T79" fmla="*/ 143 h 223"/>
                <a:gd name="T80" fmla="*/ 111 w 223"/>
                <a:gd name="T81" fmla="*/ 179 h 223"/>
                <a:gd name="T82" fmla="*/ 115 w 223"/>
                <a:gd name="T83" fmla="*/ 143 h 223"/>
                <a:gd name="T84" fmla="*/ 107 w 223"/>
                <a:gd name="T85" fmla="*/ 143 h 223"/>
                <a:gd name="T86" fmla="*/ 118 w 223"/>
                <a:gd name="T87" fmla="*/ 127 h 223"/>
                <a:gd name="T88" fmla="*/ 104 w 223"/>
                <a:gd name="T89" fmla="*/ 127 h 223"/>
                <a:gd name="T90" fmla="*/ 104 w 223"/>
                <a:gd name="T91" fmla="*/ 138 h 223"/>
                <a:gd name="T92" fmla="*/ 118 w 223"/>
                <a:gd name="T93" fmla="*/ 138 h 223"/>
                <a:gd name="T94" fmla="*/ 118 w 223"/>
                <a:gd name="T95" fmla="*/ 12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cubicBezTo>
                    <a:pt x="172" y="0"/>
                    <a:pt x="223" y="49"/>
                    <a:pt x="223" y="111"/>
                  </a:cubicBezTo>
                  <a:cubicBezTo>
                    <a:pt x="223" y="173"/>
                    <a:pt x="173" y="223"/>
                    <a:pt x="111" y="223"/>
                  </a:cubicBezTo>
                  <a:cubicBezTo>
                    <a:pt x="50" y="222"/>
                    <a:pt x="0" y="173"/>
                    <a:pt x="0" y="111"/>
                  </a:cubicBezTo>
                  <a:cubicBezTo>
                    <a:pt x="0" y="50"/>
                    <a:pt x="50" y="0"/>
                    <a:pt x="112" y="0"/>
                  </a:cubicBezTo>
                  <a:close/>
                  <a:moveTo>
                    <a:pt x="112" y="196"/>
                  </a:moveTo>
                  <a:cubicBezTo>
                    <a:pt x="112" y="197"/>
                    <a:pt x="111" y="197"/>
                    <a:pt x="111" y="197"/>
                  </a:cubicBezTo>
                  <a:cubicBezTo>
                    <a:pt x="110" y="195"/>
                    <a:pt x="110" y="194"/>
                    <a:pt x="109" y="192"/>
                  </a:cubicBezTo>
                  <a:cubicBezTo>
                    <a:pt x="107" y="185"/>
                    <a:pt x="105" y="178"/>
                    <a:pt x="102" y="172"/>
                  </a:cubicBezTo>
                  <a:cubicBezTo>
                    <a:pt x="98" y="157"/>
                    <a:pt x="93" y="143"/>
                    <a:pt x="89" y="129"/>
                  </a:cubicBezTo>
                  <a:cubicBezTo>
                    <a:pt x="87" y="124"/>
                    <a:pt x="87" y="123"/>
                    <a:pt x="81" y="125"/>
                  </a:cubicBezTo>
                  <a:cubicBezTo>
                    <a:pt x="78" y="126"/>
                    <a:pt x="75" y="127"/>
                    <a:pt x="72" y="128"/>
                  </a:cubicBezTo>
                  <a:cubicBezTo>
                    <a:pt x="67" y="130"/>
                    <a:pt x="62" y="131"/>
                    <a:pt x="57" y="133"/>
                  </a:cubicBezTo>
                  <a:cubicBezTo>
                    <a:pt x="51" y="135"/>
                    <a:pt x="47" y="140"/>
                    <a:pt x="46" y="146"/>
                  </a:cubicBezTo>
                  <a:cubicBezTo>
                    <a:pt x="45" y="156"/>
                    <a:pt x="43" y="166"/>
                    <a:pt x="43" y="175"/>
                  </a:cubicBezTo>
                  <a:cubicBezTo>
                    <a:pt x="42" y="178"/>
                    <a:pt x="44" y="181"/>
                    <a:pt x="45" y="182"/>
                  </a:cubicBezTo>
                  <a:cubicBezTo>
                    <a:pt x="70" y="205"/>
                    <a:pt x="99" y="213"/>
                    <a:pt x="132" y="206"/>
                  </a:cubicBezTo>
                  <a:cubicBezTo>
                    <a:pt x="150" y="202"/>
                    <a:pt x="164" y="193"/>
                    <a:pt x="177" y="181"/>
                  </a:cubicBezTo>
                  <a:cubicBezTo>
                    <a:pt x="179" y="180"/>
                    <a:pt x="180" y="178"/>
                    <a:pt x="180" y="176"/>
                  </a:cubicBezTo>
                  <a:cubicBezTo>
                    <a:pt x="179" y="165"/>
                    <a:pt x="177" y="154"/>
                    <a:pt x="175" y="144"/>
                  </a:cubicBezTo>
                  <a:cubicBezTo>
                    <a:pt x="174" y="139"/>
                    <a:pt x="170" y="135"/>
                    <a:pt x="165" y="133"/>
                  </a:cubicBezTo>
                  <a:cubicBezTo>
                    <a:pt x="161" y="131"/>
                    <a:pt x="157" y="130"/>
                    <a:pt x="153" y="128"/>
                  </a:cubicBezTo>
                  <a:cubicBezTo>
                    <a:pt x="147" y="126"/>
                    <a:pt x="142" y="125"/>
                    <a:pt x="136" y="123"/>
                  </a:cubicBezTo>
                  <a:cubicBezTo>
                    <a:pt x="128" y="148"/>
                    <a:pt x="120" y="172"/>
                    <a:pt x="112" y="196"/>
                  </a:cubicBezTo>
                  <a:close/>
                  <a:moveTo>
                    <a:pt x="111" y="31"/>
                  </a:moveTo>
                  <a:cubicBezTo>
                    <a:pt x="106" y="32"/>
                    <a:pt x="101" y="33"/>
                    <a:pt x="96" y="34"/>
                  </a:cubicBezTo>
                  <a:cubicBezTo>
                    <a:pt x="86" y="37"/>
                    <a:pt x="82" y="45"/>
                    <a:pt x="79" y="54"/>
                  </a:cubicBezTo>
                  <a:cubicBezTo>
                    <a:pt x="79" y="56"/>
                    <a:pt x="78" y="59"/>
                    <a:pt x="76" y="60"/>
                  </a:cubicBezTo>
                  <a:cubicBezTo>
                    <a:pt x="69" y="64"/>
                    <a:pt x="67" y="68"/>
                    <a:pt x="68" y="75"/>
                  </a:cubicBezTo>
                  <a:cubicBezTo>
                    <a:pt x="69" y="81"/>
                    <a:pt x="71" y="86"/>
                    <a:pt x="77" y="87"/>
                  </a:cubicBezTo>
                  <a:cubicBezTo>
                    <a:pt x="80" y="87"/>
                    <a:pt x="82" y="89"/>
                    <a:pt x="82" y="91"/>
                  </a:cubicBezTo>
                  <a:cubicBezTo>
                    <a:pt x="84" y="98"/>
                    <a:pt x="88" y="103"/>
                    <a:pt x="92" y="108"/>
                  </a:cubicBezTo>
                  <a:cubicBezTo>
                    <a:pt x="105" y="122"/>
                    <a:pt x="119" y="121"/>
                    <a:pt x="131" y="107"/>
                  </a:cubicBezTo>
                  <a:cubicBezTo>
                    <a:pt x="135" y="102"/>
                    <a:pt x="137" y="96"/>
                    <a:pt x="141" y="90"/>
                  </a:cubicBezTo>
                  <a:cubicBezTo>
                    <a:pt x="142" y="89"/>
                    <a:pt x="143" y="88"/>
                    <a:pt x="144" y="87"/>
                  </a:cubicBezTo>
                  <a:cubicBezTo>
                    <a:pt x="153" y="84"/>
                    <a:pt x="158" y="69"/>
                    <a:pt x="150" y="63"/>
                  </a:cubicBezTo>
                  <a:cubicBezTo>
                    <a:pt x="145" y="59"/>
                    <a:pt x="144" y="54"/>
                    <a:pt x="142" y="48"/>
                  </a:cubicBezTo>
                  <a:cubicBezTo>
                    <a:pt x="141" y="47"/>
                    <a:pt x="140" y="45"/>
                    <a:pt x="139" y="44"/>
                  </a:cubicBezTo>
                  <a:cubicBezTo>
                    <a:pt x="133" y="34"/>
                    <a:pt x="123" y="31"/>
                    <a:pt x="111" y="31"/>
                  </a:cubicBezTo>
                  <a:close/>
                  <a:moveTo>
                    <a:pt x="107" y="143"/>
                  </a:moveTo>
                  <a:cubicBezTo>
                    <a:pt x="101" y="156"/>
                    <a:pt x="106" y="167"/>
                    <a:pt x="111" y="179"/>
                  </a:cubicBezTo>
                  <a:cubicBezTo>
                    <a:pt x="117" y="167"/>
                    <a:pt x="120" y="155"/>
                    <a:pt x="115" y="143"/>
                  </a:cubicBezTo>
                  <a:cubicBezTo>
                    <a:pt x="112" y="143"/>
                    <a:pt x="109" y="143"/>
                    <a:pt x="107" y="143"/>
                  </a:cubicBezTo>
                  <a:close/>
                  <a:moveTo>
                    <a:pt x="118" y="127"/>
                  </a:moveTo>
                  <a:cubicBezTo>
                    <a:pt x="113" y="127"/>
                    <a:pt x="108" y="127"/>
                    <a:pt x="104" y="127"/>
                  </a:cubicBezTo>
                  <a:cubicBezTo>
                    <a:pt x="104" y="131"/>
                    <a:pt x="104" y="134"/>
                    <a:pt x="104" y="138"/>
                  </a:cubicBezTo>
                  <a:cubicBezTo>
                    <a:pt x="109" y="138"/>
                    <a:pt x="114" y="138"/>
                    <a:pt x="118" y="138"/>
                  </a:cubicBezTo>
                  <a:cubicBezTo>
                    <a:pt x="118" y="134"/>
                    <a:pt x="118" y="131"/>
                    <a:pt x="118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2590800" y="3460751"/>
              <a:ext cx="441325" cy="288925"/>
            </a:xfrm>
            <a:custGeom>
              <a:avLst/>
              <a:gdLst>
                <a:gd name="T0" fmla="*/ 70 w 138"/>
                <a:gd name="T1" fmla="*/ 73 h 90"/>
                <a:gd name="T2" fmla="*/ 94 w 138"/>
                <a:gd name="T3" fmla="*/ 0 h 90"/>
                <a:gd name="T4" fmla="*/ 111 w 138"/>
                <a:gd name="T5" fmla="*/ 5 h 90"/>
                <a:gd name="T6" fmla="*/ 123 w 138"/>
                <a:gd name="T7" fmla="*/ 10 h 90"/>
                <a:gd name="T8" fmla="*/ 133 w 138"/>
                <a:gd name="T9" fmla="*/ 21 h 90"/>
                <a:gd name="T10" fmla="*/ 138 w 138"/>
                <a:gd name="T11" fmla="*/ 53 h 90"/>
                <a:gd name="T12" fmla="*/ 135 w 138"/>
                <a:gd name="T13" fmla="*/ 58 h 90"/>
                <a:gd name="T14" fmla="*/ 90 w 138"/>
                <a:gd name="T15" fmla="*/ 83 h 90"/>
                <a:gd name="T16" fmla="*/ 3 w 138"/>
                <a:gd name="T17" fmla="*/ 59 h 90"/>
                <a:gd name="T18" fmla="*/ 1 w 138"/>
                <a:gd name="T19" fmla="*/ 52 h 90"/>
                <a:gd name="T20" fmla="*/ 4 w 138"/>
                <a:gd name="T21" fmla="*/ 23 h 90"/>
                <a:gd name="T22" fmla="*/ 15 w 138"/>
                <a:gd name="T23" fmla="*/ 10 h 90"/>
                <a:gd name="T24" fmla="*/ 30 w 138"/>
                <a:gd name="T25" fmla="*/ 5 h 90"/>
                <a:gd name="T26" fmla="*/ 39 w 138"/>
                <a:gd name="T27" fmla="*/ 2 h 90"/>
                <a:gd name="T28" fmla="*/ 47 w 138"/>
                <a:gd name="T29" fmla="*/ 6 h 90"/>
                <a:gd name="T30" fmla="*/ 60 w 138"/>
                <a:gd name="T31" fmla="*/ 49 h 90"/>
                <a:gd name="T32" fmla="*/ 67 w 138"/>
                <a:gd name="T33" fmla="*/ 69 h 90"/>
                <a:gd name="T34" fmla="*/ 69 w 138"/>
                <a:gd name="T35" fmla="*/ 74 h 90"/>
                <a:gd name="T36" fmla="*/ 70 w 138"/>
                <a:gd name="T37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0">
                  <a:moveTo>
                    <a:pt x="70" y="73"/>
                  </a:moveTo>
                  <a:cubicBezTo>
                    <a:pt x="78" y="49"/>
                    <a:pt x="86" y="25"/>
                    <a:pt x="94" y="0"/>
                  </a:cubicBezTo>
                  <a:cubicBezTo>
                    <a:pt x="100" y="2"/>
                    <a:pt x="105" y="3"/>
                    <a:pt x="111" y="5"/>
                  </a:cubicBezTo>
                  <a:cubicBezTo>
                    <a:pt x="115" y="7"/>
                    <a:pt x="119" y="8"/>
                    <a:pt x="123" y="10"/>
                  </a:cubicBezTo>
                  <a:cubicBezTo>
                    <a:pt x="128" y="12"/>
                    <a:pt x="132" y="16"/>
                    <a:pt x="133" y="21"/>
                  </a:cubicBezTo>
                  <a:cubicBezTo>
                    <a:pt x="135" y="31"/>
                    <a:pt x="137" y="42"/>
                    <a:pt x="138" y="53"/>
                  </a:cubicBezTo>
                  <a:cubicBezTo>
                    <a:pt x="138" y="55"/>
                    <a:pt x="137" y="57"/>
                    <a:pt x="135" y="58"/>
                  </a:cubicBezTo>
                  <a:cubicBezTo>
                    <a:pt x="122" y="70"/>
                    <a:pt x="108" y="79"/>
                    <a:pt x="90" y="83"/>
                  </a:cubicBezTo>
                  <a:cubicBezTo>
                    <a:pt x="57" y="90"/>
                    <a:pt x="28" y="82"/>
                    <a:pt x="3" y="59"/>
                  </a:cubicBezTo>
                  <a:cubicBezTo>
                    <a:pt x="2" y="58"/>
                    <a:pt x="0" y="55"/>
                    <a:pt x="1" y="52"/>
                  </a:cubicBezTo>
                  <a:cubicBezTo>
                    <a:pt x="1" y="43"/>
                    <a:pt x="3" y="33"/>
                    <a:pt x="4" y="23"/>
                  </a:cubicBezTo>
                  <a:cubicBezTo>
                    <a:pt x="5" y="17"/>
                    <a:pt x="9" y="12"/>
                    <a:pt x="15" y="10"/>
                  </a:cubicBezTo>
                  <a:cubicBezTo>
                    <a:pt x="20" y="8"/>
                    <a:pt x="25" y="7"/>
                    <a:pt x="30" y="5"/>
                  </a:cubicBezTo>
                  <a:cubicBezTo>
                    <a:pt x="33" y="4"/>
                    <a:pt x="36" y="3"/>
                    <a:pt x="39" y="2"/>
                  </a:cubicBezTo>
                  <a:cubicBezTo>
                    <a:pt x="45" y="0"/>
                    <a:pt x="45" y="1"/>
                    <a:pt x="47" y="6"/>
                  </a:cubicBezTo>
                  <a:cubicBezTo>
                    <a:pt x="51" y="20"/>
                    <a:pt x="56" y="34"/>
                    <a:pt x="60" y="49"/>
                  </a:cubicBezTo>
                  <a:cubicBezTo>
                    <a:pt x="63" y="55"/>
                    <a:pt x="65" y="62"/>
                    <a:pt x="67" y="69"/>
                  </a:cubicBezTo>
                  <a:cubicBezTo>
                    <a:pt x="68" y="71"/>
                    <a:pt x="68" y="72"/>
                    <a:pt x="69" y="74"/>
                  </a:cubicBezTo>
                  <a:cubicBezTo>
                    <a:pt x="69" y="74"/>
                    <a:pt x="70" y="74"/>
                    <a:pt x="7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2670175" y="3170238"/>
              <a:ext cx="292100" cy="290513"/>
            </a:xfrm>
            <a:custGeom>
              <a:avLst/>
              <a:gdLst>
                <a:gd name="T0" fmla="*/ 44 w 91"/>
                <a:gd name="T1" fmla="*/ 0 h 91"/>
                <a:gd name="T2" fmla="*/ 72 w 91"/>
                <a:gd name="T3" fmla="*/ 13 h 91"/>
                <a:gd name="T4" fmla="*/ 75 w 91"/>
                <a:gd name="T5" fmla="*/ 17 h 91"/>
                <a:gd name="T6" fmla="*/ 83 w 91"/>
                <a:gd name="T7" fmla="*/ 32 h 91"/>
                <a:gd name="T8" fmla="*/ 77 w 91"/>
                <a:gd name="T9" fmla="*/ 56 h 91"/>
                <a:gd name="T10" fmla="*/ 74 w 91"/>
                <a:gd name="T11" fmla="*/ 59 h 91"/>
                <a:gd name="T12" fmla="*/ 64 w 91"/>
                <a:gd name="T13" fmla="*/ 76 h 91"/>
                <a:gd name="T14" fmla="*/ 25 w 91"/>
                <a:gd name="T15" fmla="*/ 77 h 91"/>
                <a:gd name="T16" fmla="*/ 15 w 91"/>
                <a:gd name="T17" fmla="*/ 60 h 91"/>
                <a:gd name="T18" fmla="*/ 10 w 91"/>
                <a:gd name="T19" fmla="*/ 56 h 91"/>
                <a:gd name="T20" fmla="*/ 1 w 91"/>
                <a:gd name="T21" fmla="*/ 44 h 91"/>
                <a:gd name="T22" fmla="*/ 9 w 91"/>
                <a:gd name="T23" fmla="*/ 29 h 91"/>
                <a:gd name="T24" fmla="*/ 12 w 91"/>
                <a:gd name="T25" fmla="*/ 23 h 91"/>
                <a:gd name="T26" fmla="*/ 29 w 91"/>
                <a:gd name="T27" fmla="*/ 3 h 91"/>
                <a:gd name="T28" fmla="*/ 44 w 91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91">
                  <a:moveTo>
                    <a:pt x="44" y="0"/>
                  </a:moveTo>
                  <a:cubicBezTo>
                    <a:pt x="56" y="0"/>
                    <a:pt x="66" y="3"/>
                    <a:pt x="72" y="13"/>
                  </a:cubicBezTo>
                  <a:cubicBezTo>
                    <a:pt x="73" y="14"/>
                    <a:pt x="74" y="16"/>
                    <a:pt x="75" y="17"/>
                  </a:cubicBezTo>
                  <a:cubicBezTo>
                    <a:pt x="77" y="23"/>
                    <a:pt x="78" y="28"/>
                    <a:pt x="83" y="32"/>
                  </a:cubicBezTo>
                  <a:cubicBezTo>
                    <a:pt x="91" y="38"/>
                    <a:pt x="86" y="53"/>
                    <a:pt x="77" y="56"/>
                  </a:cubicBezTo>
                  <a:cubicBezTo>
                    <a:pt x="76" y="57"/>
                    <a:pt x="75" y="58"/>
                    <a:pt x="74" y="59"/>
                  </a:cubicBezTo>
                  <a:cubicBezTo>
                    <a:pt x="70" y="65"/>
                    <a:pt x="68" y="71"/>
                    <a:pt x="64" y="76"/>
                  </a:cubicBezTo>
                  <a:cubicBezTo>
                    <a:pt x="52" y="90"/>
                    <a:pt x="38" y="91"/>
                    <a:pt x="25" y="77"/>
                  </a:cubicBezTo>
                  <a:cubicBezTo>
                    <a:pt x="21" y="72"/>
                    <a:pt x="17" y="67"/>
                    <a:pt x="15" y="60"/>
                  </a:cubicBezTo>
                  <a:cubicBezTo>
                    <a:pt x="15" y="58"/>
                    <a:pt x="13" y="56"/>
                    <a:pt x="10" y="56"/>
                  </a:cubicBezTo>
                  <a:cubicBezTo>
                    <a:pt x="4" y="55"/>
                    <a:pt x="2" y="50"/>
                    <a:pt x="1" y="44"/>
                  </a:cubicBezTo>
                  <a:cubicBezTo>
                    <a:pt x="0" y="37"/>
                    <a:pt x="2" y="33"/>
                    <a:pt x="9" y="29"/>
                  </a:cubicBezTo>
                  <a:cubicBezTo>
                    <a:pt x="11" y="28"/>
                    <a:pt x="12" y="25"/>
                    <a:pt x="12" y="23"/>
                  </a:cubicBezTo>
                  <a:cubicBezTo>
                    <a:pt x="15" y="14"/>
                    <a:pt x="19" y="6"/>
                    <a:pt x="29" y="3"/>
                  </a:cubicBezTo>
                  <a:cubicBezTo>
                    <a:pt x="34" y="2"/>
                    <a:pt x="39" y="1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2779713" y="3525838"/>
              <a:ext cx="60325" cy="114300"/>
            </a:xfrm>
            <a:custGeom>
              <a:avLst/>
              <a:gdLst>
                <a:gd name="T0" fmla="*/ 6 w 19"/>
                <a:gd name="T1" fmla="*/ 0 h 36"/>
                <a:gd name="T2" fmla="*/ 14 w 19"/>
                <a:gd name="T3" fmla="*/ 0 h 36"/>
                <a:gd name="T4" fmla="*/ 10 w 19"/>
                <a:gd name="T5" fmla="*/ 36 h 36"/>
                <a:gd name="T6" fmla="*/ 6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6" y="0"/>
                  </a:moveTo>
                  <a:cubicBezTo>
                    <a:pt x="8" y="0"/>
                    <a:pt x="11" y="0"/>
                    <a:pt x="14" y="0"/>
                  </a:cubicBezTo>
                  <a:cubicBezTo>
                    <a:pt x="19" y="12"/>
                    <a:pt x="16" y="24"/>
                    <a:pt x="10" y="36"/>
                  </a:cubicBezTo>
                  <a:cubicBezTo>
                    <a:pt x="5" y="24"/>
                    <a:pt x="0" y="1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2789238" y="3473451"/>
              <a:ext cx="44450" cy="36513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11 h 11"/>
                <a:gd name="T4" fmla="*/ 0 w 14"/>
                <a:gd name="T5" fmla="*/ 11 h 11"/>
                <a:gd name="T6" fmla="*/ 0 w 14"/>
                <a:gd name="T7" fmla="*/ 0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4"/>
                    <a:pt x="14" y="7"/>
                    <a:pt x="14" y="11"/>
                  </a:cubicBezTo>
                  <a:cubicBezTo>
                    <a:pt x="10" y="11"/>
                    <a:pt x="5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cxnSp>
        <p:nvCxnSpPr>
          <p:cNvPr id="108" name="Straight Connector 107"/>
          <p:cNvCxnSpPr/>
          <p:nvPr/>
        </p:nvCxnSpPr>
        <p:spPr>
          <a:xfrm flipH="1" flipV="1">
            <a:off x="6674304" y="3386529"/>
            <a:ext cx="409343" cy="8764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7074382" y="4258627"/>
            <a:ext cx="1413852" cy="4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8EB6B5D-84A6-4EA6-9AB4-A42F13EA240B}"/>
              </a:ext>
            </a:extLst>
          </p:cNvPr>
          <p:cNvSpPr txBox="1"/>
          <p:nvPr/>
        </p:nvSpPr>
        <p:spPr>
          <a:xfrm>
            <a:off x="6813448" y="2843159"/>
            <a:ext cx="2074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Признание результатов выборов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недействитель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ными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109" name="Straight Connector 108"/>
          <p:cNvCxnSpPr>
            <a:endCxn id="54" idx="23"/>
          </p:cNvCxnSpPr>
          <p:nvPr/>
        </p:nvCxnSpPr>
        <p:spPr>
          <a:xfrm flipV="1">
            <a:off x="1805704" y="3352389"/>
            <a:ext cx="583938" cy="575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601907" y="3928316"/>
            <a:ext cx="12037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68EB6B5D-84A6-4EA6-9AB4-A42F13EA240B}"/>
              </a:ext>
            </a:extLst>
          </p:cNvPr>
          <p:cNvSpPr txBox="1"/>
          <p:nvPr/>
        </p:nvSpPr>
        <p:spPr>
          <a:xfrm>
            <a:off x="398500" y="2351448"/>
            <a:ext cx="1629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Признание итогов голосования 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недействи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тельными</a:t>
            </a:r>
          </a:p>
        </p:txBody>
      </p:sp>
      <p:cxnSp>
        <p:nvCxnSpPr>
          <p:cNvPr id="112" name="Straight Connector 111"/>
          <p:cNvCxnSpPr>
            <a:stCxn id="90" idx="42"/>
          </p:cNvCxnSpPr>
          <p:nvPr/>
        </p:nvCxnSpPr>
        <p:spPr>
          <a:xfrm flipV="1">
            <a:off x="5839210" y="1287770"/>
            <a:ext cx="477539" cy="668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6307720" y="1284825"/>
            <a:ext cx="1343117" cy="47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68EB6B5D-84A6-4EA6-9AB4-A42F13EA240B}"/>
              </a:ext>
            </a:extLst>
          </p:cNvPr>
          <p:cNvSpPr txBox="1"/>
          <p:nvPr/>
        </p:nvSpPr>
        <p:spPr>
          <a:xfrm>
            <a:off x="6307720" y="331168"/>
            <a:ext cx="226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Noto Sans" panose="020B0502040504020204"/>
              </a:rPr>
              <a:t>Признание выборов несостоявшимися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525B85F-A9C0-41B7-8AF9-C0FDC19A6CF0}"/>
              </a:ext>
            </a:extLst>
          </p:cNvPr>
          <p:cNvSpPr txBox="1"/>
          <p:nvPr/>
        </p:nvSpPr>
        <p:spPr>
          <a:xfrm>
            <a:off x="360814" y="292827"/>
            <a:ext cx="5995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rPr>
              <a:t>Меры ответственности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rPr>
              <a:t>п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итогам голосования и результатам выборов:</a:t>
            </a:r>
          </a:p>
          <a:p>
            <a:pPr lvl="0" algn="ctr"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Noto Sans" panose="020B0502040504020204" pitchFamily="3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4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902062" y="176361"/>
            <a:ext cx="72552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2400" b="1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 ОТНОШЕНИИ УЧАСТКОВЫХ И ТЕРРИТОРИАЛЬНЫХ ИЗБИРАТЕЛЬНЫХ КОМИССИЙ, ИХ ЧЛЕНОВ</a:t>
            </a:r>
            <a:r>
              <a:rPr lang="ru-RU" sz="2800" b="1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5D712B20-0992-46E7-83C0-F1BF8DB9778A}"/>
              </a:ext>
            </a:extLst>
          </p:cNvPr>
          <p:cNvSpPr/>
          <p:nvPr/>
        </p:nvSpPr>
        <p:spPr>
          <a:xfrm>
            <a:off x="2272903" y="1617216"/>
            <a:ext cx="5397041" cy="107334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Досрочное прекращение полномочий члена УИК, ТИК (ст. 22 Закона КР «Об избирательных комиссиях»)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1AD08BD-2B74-49D8-9323-27281CC83CA1}"/>
              </a:ext>
            </a:extLst>
          </p:cNvPr>
          <p:cNvSpPr/>
          <p:nvPr/>
        </p:nvSpPr>
        <p:spPr>
          <a:xfrm>
            <a:off x="2336800" y="2690559"/>
            <a:ext cx="5397041" cy="820578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E523EB2-29C3-49DE-A76F-45EEDF0836BF}"/>
              </a:ext>
            </a:extLst>
          </p:cNvPr>
          <p:cNvSpPr/>
          <p:nvPr/>
        </p:nvSpPr>
        <p:spPr>
          <a:xfrm>
            <a:off x="2336800" y="3510270"/>
            <a:ext cx="5397041" cy="103317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AF86937-43DA-459C-96FB-27C5E7148A34}"/>
              </a:ext>
            </a:extLst>
          </p:cNvPr>
          <p:cNvSpPr>
            <a:spLocks/>
          </p:cNvSpPr>
          <p:nvPr/>
        </p:nvSpPr>
        <p:spPr bwMode="auto">
          <a:xfrm>
            <a:off x="1878249" y="1617217"/>
            <a:ext cx="458552" cy="1073922"/>
          </a:xfrm>
          <a:custGeom>
            <a:avLst/>
            <a:gdLst>
              <a:gd name="T0" fmla="*/ 0 w 337"/>
              <a:gd name="T1" fmla="*/ 183 h 709"/>
              <a:gd name="T2" fmla="*/ 0 w 337"/>
              <a:gd name="T3" fmla="*/ 708 h 709"/>
              <a:gd name="T4" fmla="*/ 337 w 337"/>
              <a:gd name="T5" fmla="*/ 709 h 709"/>
              <a:gd name="T6" fmla="*/ 337 w 337"/>
              <a:gd name="T7" fmla="*/ 0 h 709"/>
              <a:gd name="T8" fmla="*/ 0 w 337"/>
              <a:gd name="T9" fmla="*/ 18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709">
                <a:moveTo>
                  <a:pt x="0" y="183"/>
                </a:moveTo>
                <a:lnTo>
                  <a:pt x="0" y="708"/>
                </a:lnTo>
                <a:lnTo>
                  <a:pt x="337" y="709"/>
                </a:lnTo>
                <a:lnTo>
                  <a:pt x="337" y="0"/>
                </a:lnTo>
                <a:lnTo>
                  <a:pt x="0" y="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5A052A-A9B2-4634-AEE1-7FF88F8C68A9}"/>
              </a:ext>
            </a:extLst>
          </p:cNvPr>
          <p:cNvSpPr>
            <a:spLocks/>
          </p:cNvSpPr>
          <p:nvPr/>
        </p:nvSpPr>
        <p:spPr bwMode="auto">
          <a:xfrm>
            <a:off x="1878249" y="2689981"/>
            <a:ext cx="458552" cy="820289"/>
          </a:xfrm>
          <a:custGeom>
            <a:avLst/>
            <a:gdLst>
              <a:gd name="T0" fmla="*/ 0 w 337"/>
              <a:gd name="T1" fmla="*/ 526 h 709"/>
              <a:gd name="T2" fmla="*/ 0 w 337"/>
              <a:gd name="T3" fmla="*/ 1 h 709"/>
              <a:gd name="T4" fmla="*/ 337 w 337"/>
              <a:gd name="T5" fmla="*/ 0 h 709"/>
              <a:gd name="T6" fmla="*/ 337 w 337"/>
              <a:gd name="T7" fmla="*/ 709 h 709"/>
              <a:gd name="T8" fmla="*/ 0 w 337"/>
              <a:gd name="T9" fmla="*/ 526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709">
                <a:moveTo>
                  <a:pt x="0" y="526"/>
                </a:moveTo>
                <a:lnTo>
                  <a:pt x="0" y="1"/>
                </a:lnTo>
                <a:lnTo>
                  <a:pt x="337" y="0"/>
                </a:lnTo>
                <a:lnTo>
                  <a:pt x="337" y="709"/>
                </a:lnTo>
                <a:lnTo>
                  <a:pt x="0" y="5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3C1A153D-A41F-4D59-9FB0-F6238D32BAD5}"/>
              </a:ext>
            </a:extLst>
          </p:cNvPr>
          <p:cNvSpPr>
            <a:spLocks/>
          </p:cNvSpPr>
          <p:nvPr/>
        </p:nvSpPr>
        <p:spPr bwMode="auto">
          <a:xfrm>
            <a:off x="1878249" y="3291776"/>
            <a:ext cx="458552" cy="1251664"/>
          </a:xfrm>
          <a:custGeom>
            <a:avLst/>
            <a:gdLst>
              <a:gd name="T0" fmla="*/ 0 w 337"/>
              <a:gd name="T1" fmla="*/ 524 h 893"/>
              <a:gd name="T2" fmla="*/ 0 w 337"/>
              <a:gd name="T3" fmla="*/ 0 h 893"/>
              <a:gd name="T4" fmla="*/ 337 w 337"/>
              <a:gd name="T5" fmla="*/ 183 h 893"/>
              <a:gd name="T6" fmla="*/ 337 w 337"/>
              <a:gd name="T7" fmla="*/ 893 h 893"/>
              <a:gd name="T8" fmla="*/ 0 w 337"/>
              <a:gd name="T9" fmla="*/ 524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893">
                <a:moveTo>
                  <a:pt x="0" y="524"/>
                </a:moveTo>
                <a:lnTo>
                  <a:pt x="0" y="0"/>
                </a:lnTo>
                <a:lnTo>
                  <a:pt x="337" y="183"/>
                </a:lnTo>
                <a:lnTo>
                  <a:pt x="337" y="893"/>
                </a:lnTo>
                <a:lnTo>
                  <a:pt x="0" y="5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D1E6D6-93F9-44B3-A584-E4E19B82C8EF}"/>
              </a:ext>
            </a:extLst>
          </p:cNvPr>
          <p:cNvSpPr txBox="1"/>
          <p:nvPr/>
        </p:nvSpPr>
        <p:spPr>
          <a:xfrm>
            <a:off x="2677099" y="3646222"/>
            <a:ext cx="458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2000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Расформирование (ст. 24 Закона КР «Об избирательных комиссиях»)</a:t>
            </a:r>
          </a:p>
        </p:txBody>
      </p:sp>
      <p:grpSp>
        <p:nvGrpSpPr>
          <p:cNvPr id="61" name="Group 50">
            <a:extLst>
              <a:ext uri="{FF2B5EF4-FFF2-40B4-BE49-F238E27FC236}">
                <a16:creationId xmlns:a16="http://schemas.microsoft.com/office/drawing/2014/main" id="{88A24876-334D-42C3-A0A6-8A690195A7AD}"/>
              </a:ext>
            </a:extLst>
          </p:cNvPr>
          <p:cNvGrpSpPr/>
          <p:nvPr/>
        </p:nvGrpSpPr>
        <p:grpSpPr>
          <a:xfrm>
            <a:off x="3351094" y="2780838"/>
            <a:ext cx="803506" cy="639152"/>
            <a:chOff x="3665538" y="1665288"/>
            <a:chExt cx="3702050" cy="2944812"/>
          </a:xfrm>
          <a:solidFill>
            <a:schemeClr val="bg1"/>
          </a:solidFill>
        </p:grpSpPr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C4E7AF17-F3FF-4E0A-9E4D-0CB929DA6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1A68AE25-CD90-4D8D-96D7-AAD9EC43B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4E583CF9-9FC5-4B6D-A80A-EA44ECFF0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DB07224A-A0DD-4C44-BEF8-F6B4409A2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83302B4E-99E5-475D-B044-744215321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Рисунок 7" descr="Весы правосудия">
            <a:extLst>
              <a:ext uri="{FF2B5EF4-FFF2-40B4-BE49-F238E27FC236}">
                <a16:creationId xmlns:a16="http://schemas.microsoft.com/office/drawing/2014/main" id="{FDE6FD0B-3E36-498E-BE25-361820C5E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652" y="2722171"/>
            <a:ext cx="853808" cy="6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5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>
            <a:extLst>
              <a:ext uri="{FF2B5EF4-FFF2-40B4-BE49-F238E27FC236}">
                <a16:creationId xmlns:a16="http://schemas.microsoft.com/office/drawing/2014/main" id="{99C9F39D-B1C2-40D0-85A1-F0B4C11DA10C}"/>
              </a:ext>
            </a:extLst>
          </p:cNvPr>
          <p:cNvSpPr>
            <a:spLocks/>
          </p:cNvSpPr>
          <p:nvPr/>
        </p:nvSpPr>
        <p:spPr bwMode="auto">
          <a:xfrm>
            <a:off x="4495153" y="1095700"/>
            <a:ext cx="3549839" cy="3152903"/>
          </a:xfrm>
          <a:custGeom>
            <a:avLst/>
            <a:gdLst>
              <a:gd name="T0" fmla="*/ 3321 w 3353"/>
              <a:gd name="T1" fmla="*/ 2606 h 2968"/>
              <a:gd name="T2" fmla="*/ 3321 w 3353"/>
              <a:gd name="T3" fmla="*/ 2606 h 2968"/>
              <a:gd name="T4" fmla="*/ 1879 w 3353"/>
              <a:gd name="T5" fmla="*/ 117 h 2968"/>
              <a:gd name="T6" fmla="*/ 1879 w 3353"/>
              <a:gd name="T7" fmla="*/ 117 h 2968"/>
              <a:gd name="T8" fmla="*/ 1672 w 3353"/>
              <a:gd name="T9" fmla="*/ 0 h 2968"/>
              <a:gd name="T10" fmla="*/ 1467 w 3353"/>
              <a:gd name="T11" fmla="*/ 114 h 2968"/>
              <a:gd name="T12" fmla="*/ 30 w 3353"/>
              <a:gd name="T13" fmla="*/ 2611 h 2968"/>
              <a:gd name="T14" fmla="*/ 30 w 3353"/>
              <a:gd name="T15" fmla="*/ 2611 h 2968"/>
              <a:gd name="T16" fmla="*/ 0 w 3353"/>
              <a:gd name="T17" fmla="*/ 2727 h 2968"/>
              <a:gd name="T18" fmla="*/ 239 w 3353"/>
              <a:gd name="T19" fmla="*/ 2968 h 2968"/>
              <a:gd name="T20" fmla="*/ 239 w 3353"/>
              <a:gd name="T21" fmla="*/ 2968 h 2968"/>
              <a:gd name="T22" fmla="*/ 3109 w 3353"/>
              <a:gd name="T23" fmla="*/ 2968 h 2968"/>
              <a:gd name="T24" fmla="*/ 3109 w 3353"/>
              <a:gd name="T25" fmla="*/ 2968 h 2968"/>
              <a:gd name="T26" fmla="*/ 3112 w 3353"/>
              <a:gd name="T27" fmla="*/ 2968 h 2968"/>
              <a:gd name="T28" fmla="*/ 3353 w 3353"/>
              <a:gd name="T29" fmla="*/ 2727 h 2968"/>
              <a:gd name="T30" fmla="*/ 3321 w 3353"/>
              <a:gd name="T31" fmla="*/ 2606 h 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53" h="2968">
                <a:moveTo>
                  <a:pt x="3321" y="2606"/>
                </a:moveTo>
                <a:cubicBezTo>
                  <a:pt x="3321" y="2606"/>
                  <a:pt x="3321" y="2606"/>
                  <a:pt x="3321" y="2606"/>
                </a:cubicBezTo>
                <a:cubicBezTo>
                  <a:pt x="2839" y="1775"/>
                  <a:pt x="2360" y="947"/>
                  <a:pt x="1879" y="117"/>
                </a:cubicBezTo>
                <a:cubicBezTo>
                  <a:pt x="1879" y="117"/>
                  <a:pt x="1879" y="117"/>
                  <a:pt x="1879" y="117"/>
                </a:cubicBezTo>
                <a:cubicBezTo>
                  <a:pt x="1836" y="47"/>
                  <a:pt x="1759" y="0"/>
                  <a:pt x="1672" y="0"/>
                </a:cubicBezTo>
                <a:cubicBezTo>
                  <a:pt x="1585" y="0"/>
                  <a:pt x="1509" y="45"/>
                  <a:pt x="1467" y="114"/>
                </a:cubicBezTo>
                <a:cubicBezTo>
                  <a:pt x="987" y="948"/>
                  <a:pt x="508" y="1780"/>
                  <a:pt x="30" y="2611"/>
                </a:cubicBezTo>
                <a:cubicBezTo>
                  <a:pt x="30" y="2611"/>
                  <a:pt x="30" y="2611"/>
                  <a:pt x="30" y="2611"/>
                </a:cubicBezTo>
                <a:cubicBezTo>
                  <a:pt x="11" y="2645"/>
                  <a:pt x="0" y="2685"/>
                  <a:pt x="0" y="2727"/>
                </a:cubicBezTo>
                <a:cubicBezTo>
                  <a:pt x="0" y="2860"/>
                  <a:pt x="107" y="2967"/>
                  <a:pt x="239" y="2968"/>
                </a:cubicBezTo>
                <a:cubicBezTo>
                  <a:pt x="239" y="2968"/>
                  <a:pt x="239" y="2968"/>
                  <a:pt x="239" y="2968"/>
                </a:cubicBezTo>
                <a:cubicBezTo>
                  <a:pt x="1196" y="2968"/>
                  <a:pt x="2151" y="2968"/>
                  <a:pt x="3109" y="2968"/>
                </a:cubicBezTo>
                <a:cubicBezTo>
                  <a:pt x="3109" y="2968"/>
                  <a:pt x="3109" y="2968"/>
                  <a:pt x="3109" y="2968"/>
                </a:cubicBezTo>
                <a:cubicBezTo>
                  <a:pt x="3110" y="2968"/>
                  <a:pt x="3111" y="2968"/>
                  <a:pt x="3112" y="2968"/>
                </a:cubicBezTo>
                <a:cubicBezTo>
                  <a:pt x="3245" y="2968"/>
                  <a:pt x="3353" y="2860"/>
                  <a:pt x="3353" y="2727"/>
                </a:cubicBezTo>
                <a:cubicBezTo>
                  <a:pt x="3353" y="2683"/>
                  <a:pt x="3342" y="2642"/>
                  <a:pt x="3321" y="26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 dirty="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494675E7-7A07-47AF-8ED0-885AE7BE6547}"/>
              </a:ext>
            </a:extLst>
          </p:cNvPr>
          <p:cNvSpPr>
            <a:spLocks/>
          </p:cNvSpPr>
          <p:nvPr/>
        </p:nvSpPr>
        <p:spPr bwMode="auto">
          <a:xfrm>
            <a:off x="4462169" y="1735743"/>
            <a:ext cx="2829218" cy="2512860"/>
          </a:xfrm>
          <a:custGeom>
            <a:avLst/>
            <a:gdLst>
              <a:gd name="T0" fmla="*/ 3321 w 3353"/>
              <a:gd name="T1" fmla="*/ 2606 h 2968"/>
              <a:gd name="T2" fmla="*/ 3321 w 3353"/>
              <a:gd name="T3" fmla="*/ 2606 h 2968"/>
              <a:gd name="T4" fmla="*/ 1879 w 3353"/>
              <a:gd name="T5" fmla="*/ 117 h 2968"/>
              <a:gd name="T6" fmla="*/ 1879 w 3353"/>
              <a:gd name="T7" fmla="*/ 117 h 2968"/>
              <a:gd name="T8" fmla="*/ 1672 w 3353"/>
              <a:gd name="T9" fmla="*/ 0 h 2968"/>
              <a:gd name="T10" fmla="*/ 1467 w 3353"/>
              <a:gd name="T11" fmla="*/ 114 h 2968"/>
              <a:gd name="T12" fmla="*/ 30 w 3353"/>
              <a:gd name="T13" fmla="*/ 2611 h 2968"/>
              <a:gd name="T14" fmla="*/ 30 w 3353"/>
              <a:gd name="T15" fmla="*/ 2611 h 2968"/>
              <a:gd name="T16" fmla="*/ 0 w 3353"/>
              <a:gd name="T17" fmla="*/ 2727 h 2968"/>
              <a:gd name="T18" fmla="*/ 239 w 3353"/>
              <a:gd name="T19" fmla="*/ 2968 h 2968"/>
              <a:gd name="T20" fmla="*/ 239 w 3353"/>
              <a:gd name="T21" fmla="*/ 2968 h 2968"/>
              <a:gd name="T22" fmla="*/ 3109 w 3353"/>
              <a:gd name="T23" fmla="*/ 2968 h 2968"/>
              <a:gd name="T24" fmla="*/ 3109 w 3353"/>
              <a:gd name="T25" fmla="*/ 2968 h 2968"/>
              <a:gd name="T26" fmla="*/ 3112 w 3353"/>
              <a:gd name="T27" fmla="*/ 2968 h 2968"/>
              <a:gd name="T28" fmla="*/ 3353 w 3353"/>
              <a:gd name="T29" fmla="*/ 2727 h 2968"/>
              <a:gd name="T30" fmla="*/ 3321 w 3353"/>
              <a:gd name="T31" fmla="*/ 2606 h 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53" h="2968">
                <a:moveTo>
                  <a:pt x="3321" y="2606"/>
                </a:moveTo>
                <a:cubicBezTo>
                  <a:pt x="3321" y="2606"/>
                  <a:pt x="3321" y="2606"/>
                  <a:pt x="3321" y="2606"/>
                </a:cubicBezTo>
                <a:cubicBezTo>
                  <a:pt x="2839" y="1775"/>
                  <a:pt x="2360" y="947"/>
                  <a:pt x="1879" y="117"/>
                </a:cubicBezTo>
                <a:cubicBezTo>
                  <a:pt x="1879" y="117"/>
                  <a:pt x="1879" y="117"/>
                  <a:pt x="1879" y="117"/>
                </a:cubicBezTo>
                <a:cubicBezTo>
                  <a:pt x="1836" y="47"/>
                  <a:pt x="1759" y="0"/>
                  <a:pt x="1672" y="0"/>
                </a:cubicBezTo>
                <a:cubicBezTo>
                  <a:pt x="1585" y="0"/>
                  <a:pt x="1509" y="45"/>
                  <a:pt x="1467" y="114"/>
                </a:cubicBezTo>
                <a:cubicBezTo>
                  <a:pt x="987" y="948"/>
                  <a:pt x="508" y="1780"/>
                  <a:pt x="30" y="2611"/>
                </a:cubicBezTo>
                <a:cubicBezTo>
                  <a:pt x="30" y="2611"/>
                  <a:pt x="30" y="2611"/>
                  <a:pt x="30" y="2611"/>
                </a:cubicBezTo>
                <a:cubicBezTo>
                  <a:pt x="11" y="2645"/>
                  <a:pt x="0" y="2685"/>
                  <a:pt x="0" y="2727"/>
                </a:cubicBezTo>
                <a:cubicBezTo>
                  <a:pt x="0" y="2860"/>
                  <a:pt x="107" y="2967"/>
                  <a:pt x="239" y="2968"/>
                </a:cubicBezTo>
                <a:cubicBezTo>
                  <a:pt x="239" y="2968"/>
                  <a:pt x="239" y="2968"/>
                  <a:pt x="239" y="2968"/>
                </a:cubicBezTo>
                <a:cubicBezTo>
                  <a:pt x="1196" y="2968"/>
                  <a:pt x="2151" y="2968"/>
                  <a:pt x="3109" y="2968"/>
                </a:cubicBezTo>
                <a:cubicBezTo>
                  <a:pt x="3109" y="2968"/>
                  <a:pt x="3109" y="2968"/>
                  <a:pt x="3109" y="2968"/>
                </a:cubicBezTo>
                <a:cubicBezTo>
                  <a:pt x="3110" y="2968"/>
                  <a:pt x="3111" y="2968"/>
                  <a:pt x="3112" y="2968"/>
                </a:cubicBezTo>
                <a:cubicBezTo>
                  <a:pt x="3245" y="2968"/>
                  <a:pt x="3353" y="2860"/>
                  <a:pt x="3353" y="2727"/>
                </a:cubicBezTo>
                <a:cubicBezTo>
                  <a:pt x="3353" y="2683"/>
                  <a:pt x="3342" y="2642"/>
                  <a:pt x="3321" y="2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 dirty="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902062" y="176361"/>
            <a:ext cx="7255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/>
                <a:ea typeface="+mn-ea"/>
                <a:cs typeface="+mn-cs"/>
              </a:rPr>
              <a:t>С  заявлением о расформировании территориальной, участковой избирательной комиссии вправе обратиться: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F2161D3-6663-44CF-8292-6687A66A8C36}"/>
              </a:ext>
            </a:extLst>
          </p:cNvPr>
          <p:cNvSpPr>
            <a:spLocks/>
          </p:cNvSpPr>
          <p:nvPr/>
        </p:nvSpPr>
        <p:spPr bwMode="auto">
          <a:xfrm>
            <a:off x="4426646" y="2339158"/>
            <a:ext cx="2149836" cy="1909445"/>
          </a:xfrm>
          <a:custGeom>
            <a:avLst/>
            <a:gdLst>
              <a:gd name="T0" fmla="*/ 3321 w 3353"/>
              <a:gd name="T1" fmla="*/ 2606 h 2968"/>
              <a:gd name="T2" fmla="*/ 3321 w 3353"/>
              <a:gd name="T3" fmla="*/ 2606 h 2968"/>
              <a:gd name="T4" fmla="*/ 1879 w 3353"/>
              <a:gd name="T5" fmla="*/ 117 h 2968"/>
              <a:gd name="T6" fmla="*/ 1879 w 3353"/>
              <a:gd name="T7" fmla="*/ 117 h 2968"/>
              <a:gd name="T8" fmla="*/ 1672 w 3353"/>
              <a:gd name="T9" fmla="*/ 0 h 2968"/>
              <a:gd name="T10" fmla="*/ 1467 w 3353"/>
              <a:gd name="T11" fmla="*/ 114 h 2968"/>
              <a:gd name="T12" fmla="*/ 30 w 3353"/>
              <a:gd name="T13" fmla="*/ 2611 h 2968"/>
              <a:gd name="T14" fmla="*/ 30 w 3353"/>
              <a:gd name="T15" fmla="*/ 2611 h 2968"/>
              <a:gd name="T16" fmla="*/ 0 w 3353"/>
              <a:gd name="T17" fmla="*/ 2727 h 2968"/>
              <a:gd name="T18" fmla="*/ 239 w 3353"/>
              <a:gd name="T19" fmla="*/ 2968 h 2968"/>
              <a:gd name="T20" fmla="*/ 239 w 3353"/>
              <a:gd name="T21" fmla="*/ 2968 h 2968"/>
              <a:gd name="T22" fmla="*/ 3109 w 3353"/>
              <a:gd name="T23" fmla="*/ 2968 h 2968"/>
              <a:gd name="T24" fmla="*/ 3109 w 3353"/>
              <a:gd name="T25" fmla="*/ 2968 h 2968"/>
              <a:gd name="T26" fmla="*/ 3112 w 3353"/>
              <a:gd name="T27" fmla="*/ 2968 h 2968"/>
              <a:gd name="T28" fmla="*/ 3353 w 3353"/>
              <a:gd name="T29" fmla="*/ 2727 h 2968"/>
              <a:gd name="T30" fmla="*/ 3321 w 3353"/>
              <a:gd name="T31" fmla="*/ 2606 h 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53" h="2968">
                <a:moveTo>
                  <a:pt x="3321" y="2606"/>
                </a:moveTo>
                <a:cubicBezTo>
                  <a:pt x="3321" y="2606"/>
                  <a:pt x="3321" y="2606"/>
                  <a:pt x="3321" y="2606"/>
                </a:cubicBezTo>
                <a:cubicBezTo>
                  <a:pt x="2839" y="1775"/>
                  <a:pt x="2360" y="947"/>
                  <a:pt x="1879" y="117"/>
                </a:cubicBezTo>
                <a:cubicBezTo>
                  <a:pt x="1879" y="117"/>
                  <a:pt x="1879" y="117"/>
                  <a:pt x="1879" y="117"/>
                </a:cubicBezTo>
                <a:cubicBezTo>
                  <a:pt x="1836" y="47"/>
                  <a:pt x="1759" y="0"/>
                  <a:pt x="1672" y="0"/>
                </a:cubicBezTo>
                <a:cubicBezTo>
                  <a:pt x="1585" y="0"/>
                  <a:pt x="1509" y="45"/>
                  <a:pt x="1467" y="114"/>
                </a:cubicBezTo>
                <a:cubicBezTo>
                  <a:pt x="987" y="948"/>
                  <a:pt x="508" y="1780"/>
                  <a:pt x="30" y="2611"/>
                </a:cubicBezTo>
                <a:cubicBezTo>
                  <a:pt x="30" y="2611"/>
                  <a:pt x="30" y="2611"/>
                  <a:pt x="30" y="2611"/>
                </a:cubicBezTo>
                <a:cubicBezTo>
                  <a:pt x="11" y="2645"/>
                  <a:pt x="0" y="2685"/>
                  <a:pt x="0" y="2727"/>
                </a:cubicBezTo>
                <a:cubicBezTo>
                  <a:pt x="0" y="2860"/>
                  <a:pt x="107" y="2967"/>
                  <a:pt x="239" y="2968"/>
                </a:cubicBezTo>
                <a:cubicBezTo>
                  <a:pt x="239" y="2968"/>
                  <a:pt x="239" y="2968"/>
                  <a:pt x="239" y="2968"/>
                </a:cubicBezTo>
                <a:cubicBezTo>
                  <a:pt x="1196" y="2968"/>
                  <a:pt x="2151" y="2968"/>
                  <a:pt x="3109" y="2968"/>
                </a:cubicBezTo>
                <a:cubicBezTo>
                  <a:pt x="3109" y="2968"/>
                  <a:pt x="3109" y="2968"/>
                  <a:pt x="3109" y="2968"/>
                </a:cubicBezTo>
                <a:cubicBezTo>
                  <a:pt x="3110" y="2968"/>
                  <a:pt x="3111" y="2968"/>
                  <a:pt x="3112" y="2968"/>
                </a:cubicBezTo>
                <a:cubicBezTo>
                  <a:pt x="3245" y="2968"/>
                  <a:pt x="3353" y="2860"/>
                  <a:pt x="3353" y="2727"/>
                </a:cubicBezTo>
                <a:cubicBezTo>
                  <a:pt x="3353" y="2683"/>
                  <a:pt x="3342" y="2642"/>
                  <a:pt x="3321" y="2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 dirty="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667E403-8086-4D8B-8E18-37CD7AECA875}"/>
              </a:ext>
            </a:extLst>
          </p:cNvPr>
          <p:cNvSpPr>
            <a:spLocks/>
          </p:cNvSpPr>
          <p:nvPr/>
        </p:nvSpPr>
        <p:spPr bwMode="auto">
          <a:xfrm>
            <a:off x="4389262" y="2948311"/>
            <a:ext cx="1463993" cy="1300292"/>
          </a:xfrm>
          <a:custGeom>
            <a:avLst/>
            <a:gdLst>
              <a:gd name="T0" fmla="*/ 3321 w 3353"/>
              <a:gd name="T1" fmla="*/ 2606 h 2968"/>
              <a:gd name="T2" fmla="*/ 3321 w 3353"/>
              <a:gd name="T3" fmla="*/ 2606 h 2968"/>
              <a:gd name="T4" fmla="*/ 1879 w 3353"/>
              <a:gd name="T5" fmla="*/ 117 h 2968"/>
              <a:gd name="T6" fmla="*/ 1879 w 3353"/>
              <a:gd name="T7" fmla="*/ 117 h 2968"/>
              <a:gd name="T8" fmla="*/ 1672 w 3353"/>
              <a:gd name="T9" fmla="*/ 0 h 2968"/>
              <a:gd name="T10" fmla="*/ 1467 w 3353"/>
              <a:gd name="T11" fmla="*/ 114 h 2968"/>
              <a:gd name="T12" fmla="*/ 30 w 3353"/>
              <a:gd name="T13" fmla="*/ 2611 h 2968"/>
              <a:gd name="T14" fmla="*/ 30 w 3353"/>
              <a:gd name="T15" fmla="*/ 2611 h 2968"/>
              <a:gd name="T16" fmla="*/ 0 w 3353"/>
              <a:gd name="T17" fmla="*/ 2727 h 2968"/>
              <a:gd name="T18" fmla="*/ 239 w 3353"/>
              <a:gd name="T19" fmla="*/ 2968 h 2968"/>
              <a:gd name="T20" fmla="*/ 239 w 3353"/>
              <a:gd name="T21" fmla="*/ 2968 h 2968"/>
              <a:gd name="T22" fmla="*/ 3109 w 3353"/>
              <a:gd name="T23" fmla="*/ 2968 h 2968"/>
              <a:gd name="T24" fmla="*/ 3109 w 3353"/>
              <a:gd name="T25" fmla="*/ 2968 h 2968"/>
              <a:gd name="T26" fmla="*/ 3112 w 3353"/>
              <a:gd name="T27" fmla="*/ 2968 h 2968"/>
              <a:gd name="T28" fmla="*/ 3353 w 3353"/>
              <a:gd name="T29" fmla="*/ 2727 h 2968"/>
              <a:gd name="T30" fmla="*/ 3321 w 3353"/>
              <a:gd name="T31" fmla="*/ 2606 h 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53" h="2968">
                <a:moveTo>
                  <a:pt x="3321" y="2606"/>
                </a:moveTo>
                <a:cubicBezTo>
                  <a:pt x="3321" y="2606"/>
                  <a:pt x="3321" y="2606"/>
                  <a:pt x="3321" y="2606"/>
                </a:cubicBezTo>
                <a:cubicBezTo>
                  <a:pt x="2839" y="1775"/>
                  <a:pt x="2360" y="947"/>
                  <a:pt x="1879" y="117"/>
                </a:cubicBezTo>
                <a:cubicBezTo>
                  <a:pt x="1879" y="117"/>
                  <a:pt x="1879" y="117"/>
                  <a:pt x="1879" y="117"/>
                </a:cubicBezTo>
                <a:cubicBezTo>
                  <a:pt x="1836" y="47"/>
                  <a:pt x="1759" y="0"/>
                  <a:pt x="1672" y="0"/>
                </a:cubicBezTo>
                <a:cubicBezTo>
                  <a:pt x="1585" y="0"/>
                  <a:pt x="1509" y="45"/>
                  <a:pt x="1467" y="114"/>
                </a:cubicBezTo>
                <a:cubicBezTo>
                  <a:pt x="987" y="948"/>
                  <a:pt x="508" y="1780"/>
                  <a:pt x="30" y="2611"/>
                </a:cubicBezTo>
                <a:cubicBezTo>
                  <a:pt x="30" y="2611"/>
                  <a:pt x="30" y="2611"/>
                  <a:pt x="30" y="2611"/>
                </a:cubicBezTo>
                <a:cubicBezTo>
                  <a:pt x="11" y="2645"/>
                  <a:pt x="0" y="2685"/>
                  <a:pt x="0" y="2727"/>
                </a:cubicBezTo>
                <a:cubicBezTo>
                  <a:pt x="0" y="2860"/>
                  <a:pt x="107" y="2967"/>
                  <a:pt x="239" y="2968"/>
                </a:cubicBezTo>
                <a:cubicBezTo>
                  <a:pt x="239" y="2968"/>
                  <a:pt x="239" y="2968"/>
                  <a:pt x="239" y="2968"/>
                </a:cubicBezTo>
                <a:cubicBezTo>
                  <a:pt x="1196" y="2968"/>
                  <a:pt x="2151" y="2968"/>
                  <a:pt x="3109" y="2968"/>
                </a:cubicBezTo>
                <a:cubicBezTo>
                  <a:pt x="3109" y="2968"/>
                  <a:pt x="3109" y="2968"/>
                  <a:pt x="3109" y="2968"/>
                </a:cubicBezTo>
                <a:cubicBezTo>
                  <a:pt x="3110" y="2968"/>
                  <a:pt x="3111" y="2968"/>
                  <a:pt x="3112" y="2968"/>
                </a:cubicBezTo>
                <a:cubicBezTo>
                  <a:pt x="3245" y="2968"/>
                  <a:pt x="3353" y="2860"/>
                  <a:pt x="3353" y="2727"/>
                </a:cubicBezTo>
                <a:cubicBezTo>
                  <a:pt x="3353" y="2683"/>
                  <a:pt x="3342" y="2642"/>
                  <a:pt x="3321" y="2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 dirty="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CC61FD-3C45-456D-A8BA-D2E85CB9B035}"/>
              </a:ext>
            </a:extLst>
          </p:cNvPr>
          <p:cNvSpPr txBox="1"/>
          <p:nvPr/>
        </p:nvSpPr>
        <p:spPr>
          <a:xfrm rot="3585217">
            <a:off x="5276560" y="3187561"/>
            <a:ext cx="98583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875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C1B34F-E7F9-4F88-AA11-4BA065AF7E70}"/>
              </a:ext>
            </a:extLst>
          </p:cNvPr>
          <p:cNvSpPr txBox="1"/>
          <p:nvPr/>
        </p:nvSpPr>
        <p:spPr>
          <a:xfrm rot="3585217">
            <a:off x="5747230" y="2818057"/>
            <a:ext cx="128345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625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043A76-2668-4A92-BFF4-7DEFB3614208}"/>
              </a:ext>
            </a:extLst>
          </p:cNvPr>
          <p:cNvSpPr txBox="1"/>
          <p:nvPr/>
        </p:nvSpPr>
        <p:spPr>
          <a:xfrm rot="3610331">
            <a:off x="6247696" y="2481994"/>
            <a:ext cx="1445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000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46B58C-B0D7-4889-A38D-780D35D298A5}"/>
              </a:ext>
            </a:extLst>
          </p:cNvPr>
          <p:cNvSpPr txBox="1"/>
          <p:nvPr/>
        </p:nvSpPr>
        <p:spPr>
          <a:xfrm>
            <a:off x="4612857" y="3685935"/>
            <a:ext cx="985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500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A37D71-F3FB-4D7D-8DD3-8BE9860E8853}"/>
              </a:ext>
            </a:extLst>
          </p:cNvPr>
          <p:cNvSpPr txBox="1"/>
          <p:nvPr/>
        </p:nvSpPr>
        <p:spPr>
          <a:xfrm>
            <a:off x="582663" y="1110346"/>
            <a:ext cx="882830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4875" b="1" kern="12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lang="en-GB" sz="4875" b="1" kern="1200" dirty="0">
              <a:solidFill>
                <a:schemeClr val="tx1">
                  <a:lumMod val="7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174906-8F46-4B7D-B0D2-AA1B6AF5C49D}"/>
              </a:ext>
            </a:extLst>
          </p:cNvPr>
          <p:cNvSpPr txBox="1"/>
          <p:nvPr/>
        </p:nvSpPr>
        <p:spPr>
          <a:xfrm>
            <a:off x="508184" y="1839672"/>
            <a:ext cx="1031787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4875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lang="en-GB" sz="4875" b="1" kern="1200" dirty="0">
              <a:solidFill>
                <a:schemeClr val="accent3">
                  <a:lumMod val="60000"/>
                  <a:lumOff val="4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1541509" y="1190427"/>
            <a:ext cx="244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1800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Член избирательной комиссии</a:t>
            </a:r>
            <a:r>
              <a:rPr lang="en-US" sz="1800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lang="en-GB" sz="18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3EB65C-1C2A-4EC2-8541-1012A3E21969}"/>
              </a:ext>
            </a:extLst>
          </p:cNvPr>
          <p:cNvSpPr txBox="1"/>
          <p:nvPr/>
        </p:nvSpPr>
        <p:spPr>
          <a:xfrm>
            <a:off x="1507945" y="1963720"/>
            <a:ext cx="204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800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Избирательная комиссия</a:t>
            </a:r>
            <a:endParaRPr lang="en-GB" sz="18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72E6FE-3A2E-4529-92BE-64DF6D5921A9}"/>
              </a:ext>
            </a:extLst>
          </p:cNvPr>
          <p:cNvSpPr txBox="1"/>
          <p:nvPr/>
        </p:nvSpPr>
        <p:spPr>
          <a:xfrm>
            <a:off x="1539971" y="2921330"/>
            <a:ext cx="197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1800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Кандидат</a:t>
            </a:r>
            <a:endParaRPr lang="en-GB" sz="18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A242B9-7BFB-423E-A688-83B133AD566B}"/>
              </a:ext>
            </a:extLst>
          </p:cNvPr>
          <p:cNvSpPr txBox="1"/>
          <p:nvPr/>
        </p:nvSpPr>
        <p:spPr>
          <a:xfrm>
            <a:off x="508184" y="2656981"/>
            <a:ext cx="1031787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4875" b="1" kern="1200" dirty="0">
                <a:solidFill>
                  <a:srgbClr val="FCB414"/>
                </a:solidFill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lang="en-GB" sz="4875" b="1" kern="1200" dirty="0">
              <a:solidFill>
                <a:srgbClr val="FCB41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D0BB05-6038-4831-96A5-BD123BF15143}"/>
              </a:ext>
            </a:extLst>
          </p:cNvPr>
          <p:cNvSpPr txBox="1"/>
          <p:nvPr/>
        </p:nvSpPr>
        <p:spPr>
          <a:xfrm>
            <a:off x="1539971" y="3547300"/>
            <a:ext cx="19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1800" kern="1200" dirty="0">
                <a:solidFill>
                  <a:srgbClr val="FFFFFF"/>
                </a:solidFill>
                <a:latin typeface="Noto Sans" panose="020B0502040504020204" pitchFamily="34"/>
                <a:ea typeface="+mn-ea"/>
                <a:cs typeface="+mn-cs"/>
              </a:rPr>
              <a:t>Политическая</a:t>
            </a:r>
            <a:r>
              <a:rPr lang="ru-RU" sz="1125" kern="1200" dirty="0">
                <a:solidFill>
                  <a:srgbClr val="FFFFFF"/>
                </a:solidFill>
                <a:latin typeface="Noto Sans" panose="020B0502040504020204" pitchFamily="34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rgbClr val="FFFFFF"/>
                </a:solidFill>
                <a:latin typeface="Noto Sans" panose="020B0502040504020204" pitchFamily="34"/>
                <a:ea typeface="+mn-ea"/>
                <a:cs typeface="+mn-cs"/>
              </a:rPr>
              <a:t>партия</a:t>
            </a:r>
            <a:endParaRPr lang="en-GB" sz="18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C76F0D-F2F4-485D-85F5-687A82F63AB0}"/>
              </a:ext>
            </a:extLst>
          </p:cNvPr>
          <p:cNvSpPr txBox="1"/>
          <p:nvPr/>
        </p:nvSpPr>
        <p:spPr>
          <a:xfrm>
            <a:off x="508184" y="3452284"/>
            <a:ext cx="1031787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4875" b="1" kern="1200" dirty="0">
                <a:solidFill>
                  <a:schemeClr val="accent6"/>
                </a:solidFill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lang="en-GB" sz="4875" b="1" kern="1200" dirty="0">
              <a:solidFill>
                <a:schemeClr val="accent6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7124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348366" y="3598901"/>
            <a:ext cx="8612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2000" b="1" kern="1200" dirty="0">
                <a:solidFill>
                  <a:schemeClr val="bg1"/>
                </a:solidFill>
                <a:latin typeface="Noto Sans Disp ExtBd" panose="020B0902040504020204" pitchFamily="34"/>
                <a:ea typeface="Noto Sans Disp ExtBd" panose="020B0902040504020204" pitchFamily="34"/>
                <a:cs typeface="Noto Sans Disp ExtBd" panose="020B0902040504020204" pitchFamily="34"/>
              </a:rPr>
              <a:t>Заявление о расформировании территориальной, участковой </a:t>
            </a:r>
            <a:r>
              <a:rPr lang="ru-RU" sz="2000" b="1" kern="1200" dirty="0">
                <a:solidFill>
                  <a:srgbClr val="FCB414"/>
                </a:solidFill>
                <a:latin typeface="Noto Sans Disp ExtBd" panose="020B0902040504020204" pitchFamily="34"/>
                <a:ea typeface="Noto Sans Disp ExtBd" panose="020B0902040504020204" pitchFamily="34"/>
                <a:cs typeface="Noto Sans Disp ExtBd" panose="020B0902040504020204" pitchFamily="34"/>
              </a:rPr>
              <a:t>избирательной комиссии принимается к рассмотрению немедленно и решение по нему выносится не позднее чем через два календарных дня со дня подачи заявления.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86588C-F5E3-4817-8552-6D3332A56E63}"/>
              </a:ext>
            </a:extLst>
          </p:cNvPr>
          <p:cNvCxnSpPr>
            <a:cxnSpLocks/>
          </p:cNvCxnSpPr>
          <p:nvPr/>
        </p:nvCxnSpPr>
        <p:spPr>
          <a:xfrm>
            <a:off x="2541864" y="0"/>
            <a:ext cx="0" cy="170579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066A9F-64AE-4E5E-ACEE-7BFBCAE6518C}"/>
              </a:ext>
            </a:extLst>
          </p:cNvPr>
          <p:cNvGrpSpPr/>
          <p:nvPr/>
        </p:nvGrpSpPr>
        <p:grpSpPr>
          <a:xfrm>
            <a:off x="1112532" y="1"/>
            <a:ext cx="808019" cy="2238158"/>
            <a:chOff x="984760" y="274320"/>
            <a:chExt cx="1077358" cy="2984211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A8B7D09-CCCB-41E2-8742-A3BB533C4FBB}"/>
                </a:ext>
              </a:extLst>
            </p:cNvPr>
            <p:cNvGrpSpPr/>
            <p:nvPr/>
          </p:nvGrpSpPr>
          <p:grpSpPr>
            <a:xfrm>
              <a:off x="984760" y="1467868"/>
              <a:ext cx="1077358" cy="1790663"/>
              <a:chOff x="10268256" y="991107"/>
              <a:chExt cx="1077358" cy="1790663"/>
            </a:xfrm>
          </p:grpSpPr>
          <p:sp>
            <p:nvSpPr>
              <p:cNvPr id="114" name="Freeform 5">
                <a:extLst>
                  <a:ext uri="{FF2B5EF4-FFF2-40B4-BE49-F238E27FC236}">
                    <a16:creationId xmlns:a16="http://schemas.microsoft.com/office/drawing/2014/main" id="{1E5C5691-723F-4A70-B2E5-F3CC76ED87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007A7D">
                      <a:lumMod val="60000"/>
                      <a:lumOff val="40000"/>
                    </a:srgb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reeform 6">
                <a:extLst>
                  <a:ext uri="{FF2B5EF4-FFF2-40B4-BE49-F238E27FC236}">
                    <a16:creationId xmlns:a16="http://schemas.microsoft.com/office/drawing/2014/main" id="{A31F1ABC-F007-43DC-BA06-1AEB599D7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7">
                <a:extLst>
                  <a:ext uri="{FF2B5EF4-FFF2-40B4-BE49-F238E27FC236}">
                    <a16:creationId xmlns:a16="http://schemas.microsoft.com/office/drawing/2014/main" id="{C7CB8647-0116-47CE-8E7B-0490618718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8">
                <a:extLst>
                  <a:ext uri="{FF2B5EF4-FFF2-40B4-BE49-F238E27FC236}">
                    <a16:creationId xmlns:a16="http://schemas.microsoft.com/office/drawing/2014/main" id="{EF2B3790-56B5-47D0-A690-53E8E27DDC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9">
                <a:extLst>
                  <a:ext uri="{FF2B5EF4-FFF2-40B4-BE49-F238E27FC236}">
                    <a16:creationId xmlns:a16="http://schemas.microsoft.com/office/drawing/2014/main" id="{92AB0F54-9032-48EB-97C3-9E93BCE23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5145EDD-D606-4347-8E4D-5BB67CFFAA99}"/>
                </a:ext>
              </a:extLst>
            </p:cNvPr>
            <p:cNvCxnSpPr>
              <a:cxnSpLocks/>
            </p:cNvCxnSpPr>
            <p:nvPr/>
          </p:nvCxnSpPr>
          <p:spPr>
            <a:xfrm>
              <a:off x="1515412" y="274320"/>
              <a:ext cx="0" cy="1193548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FDD82B-5983-4FED-B454-26F3BE7A0B36}"/>
              </a:ext>
            </a:extLst>
          </p:cNvPr>
          <p:cNvGrpSpPr/>
          <p:nvPr/>
        </p:nvGrpSpPr>
        <p:grpSpPr>
          <a:xfrm>
            <a:off x="7973030" y="33205"/>
            <a:ext cx="808019" cy="2496641"/>
            <a:chOff x="7571708" y="-41132"/>
            <a:chExt cx="1077358" cy="332885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F5E0922-C813-4C76-8DA2-AD2C928F8E53}"/>
                </a:ext>
              </a:extLst>
            </p:cNvPr>
            <p:cNvGrpSpPr/>
            <p:nvPr/>
          </p:nvGrpSpPr>
          <p:grpSpPr>
            <a:xfrm>
              <a:off x="7571708" y="1497060"/>
              <a:ext cx="1077358" cy="1790663"/>
              <a:chOff x="10268256" y="991107"/>
              <a:chExt cx="1077358" cy="1790663"/>
            </a:xfrm>
          </p:grpSpPr>
          <p:sp>
            <p:nvSpPr>
              <p:cNvPr id="99" name="Freeform 5">
                <a:extLst>
                  <a:ext uri="{FF2B5EF4-FFF2-40B4-BE49-F238E27FC236}">
                    <a16:creationId xmlns:a16="http://schemas.microsoft.com/office/drawing/2014/main" id="{2E86A7DD-7289-4817-BDDE-039F929FEF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007A7D">
                      <a:lumMod val="60000"/>
                      <a:lumOff val="40000"/>
                    </a:srgb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6">
                <a:extLst>
                  <a:ext uri="{FF2B5EF4-FFF2-40B4-BE49-F238E27FC236}">
                    <a16:creationId xmlns:a16="http://schemas.microsoft.com/office/drawing/2014/main" id="{349D537E-50D5-4520-8795-A71D46C6E0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7">
                <a:extLst>
                  <a:ext uri="{FF2B5EF4-FFF2-40B4-BE49-F238E27FC236}">
                    <a16:creationId xmlns:a16="http://schemas.microsoft.com/office/drawing/2014/main" id="{08C6FD5D-58DE-4759-B4D7-ACE12960A5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8">
                <a:extLst>
                  <a:ext uri="{FF2B5EF4-FFF2-40B4-BE49-F238E27FC236}">
                    <a16:creationId xmlns:a16="http://schemas.microsoft.com/office/drawing/2014/main" id="{8188F576-D871-48B8-A1F1-707803F628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9">
                <a:extLst>
                  <a:ext uri="{FF2B5EF4-FFF2-40B4-BE49-F238E27FC236}">
                    <a16:creationId xmlns:a16="http://schemas.microsoft.com/office/drawing/2014/main" id="{10FE7544-4349-4586-92CD-371C2982C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451453B-71E5-4CEB-A5D5-B5214832F59E}"/>
                </a:ext>
              </a:extLst>
            </p:cNvPr>
            <p:cNvCxnSpPr>
              <a:cxnSpLocks/>
            </p:cNvCxnSpPr>
            <p:nvPr/>
          </p:nvCxnSpPr>
          <p:spPr>
            <a:xfrm>
              <a:off x="8106712" y="-41132"/>
              <a:ext cx="0" cy="1589572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2AA441-76A7-41A3-8263-C8708232AED2}"/>
              </a:ext>
            </a:extLst>
          </p:cNvPr>
          <p:cNvGrpSpPr/>
          <p:nvPr/>
        </p:nvGrpSpPr>
        <p:grpSpPr>
          <a:xfrm>
            <a:off x="6718887" y="24993"/>
            <a:ext cx="676669" cy="2018981"/>
            <a:chOff x="5844264" y="-41132"/>
            <a:chExt cx="902225" cy="269197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5B4FC20-C444-4C03-B912-6914AC2B8AB2}"/>
                </a:ext>
              </a:extLst>
            </p:cNvPr>
            <p:cNvGrpSpPr/>
            <p:nvPr/>
          </p:nvGrpSpPr>
          <p:grpSpPr>
            <a:xfrm>
              <a:off x="5844264" y="1151265"/>
              <a:ext cx="902225" cy="1499577"/>
              <a:chOff x="10268256" y="991107"/>
              <a:chExt cx="1077358" cy="1790663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F52FC4DE-F5C4-47DA-8A31-AAFB66D64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007A7D">
                      <a:lumMod val="60000"/>
                      <a:lumOff val="40000"/>
                    </a:srgb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4FCC544E-32E5-43BE-906D-D401BEF50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7">
                <a:extLst>
                  <a:ext uri="{FF2B5EF4-FFF2-40B4-BE49-F238E27FC236}">
                    <a16:creationId xmlns:a16="http://schemas.microsoft.com/office/drawing/2014/main" id="{BD352A43-C163-466F-9E85-35AA89D821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A49BC1DA-7F34-4FC0-97B8-59AB848A73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7527A342-5DA5-4D68-9162-4C01DEFB61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0066D04-42E9-4291-8FF4-1A3DE7ECBA0E}"/>
                </a:ext>
              </a:extLst>
            </p:cNvPr>
            <p:cNvCxnSpPr>
              <a:cxnSpLocks/>
            </p:cNvCxnSpPr>
            <p:nvPr/>
          </p:nvCxnSpPr>
          <p:spPr>
            <a:xfrm>
              <a:off x="6290612" y="-41132"/>
              <a:ext cx="0" cy="121454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CA2614-C776-41DC-B4D3-D31634D9C475}"/>
              </a:ext>
            </a:extLst>
          </p:cNvPr>
          <p:cNvGrpSpPr/>
          <p:nvPr/>
        </p:nvGrpSpPr>
        <p:grpSpPr>
          <a:xfrm>
            <a:off x="1728320" y="1730641"/>
            <a:ext cx="1652612" cy="2015763"/>
            <a:chOff x="3389152" y="2224726"/>
            <a:chExt cx="2203483" cy="2687684"/>
          </a:xfrm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C3018793-9F15-4AA0-8D88-CFE8F59413F5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806423" y="2224726"/>
              <a:ext cx="1371034" cy="2278778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 dirty="0">
                <a:solidFill>
                  <a:srgbClr val="007A7D">
                    <a:lumMod val="60000"/>
                    <a:lumOff val="40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DE8BB8EF-7DA6-41F1-BC71-B8028DC8E8BB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921239" y="3693016"/>
              <a:ext cx="97258" cy="165236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4EB21C51-58A8-4A53-801B-988B2406C17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617959" y="3071816"/>
              <a:ext cx="352431" cy="56577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D37A70B3-F043-4A49-A074-CAE0F71F8FCD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97802" y="3473401"/>
              <a:ext cx="157916" cy="19556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A0C22660-B79D-4A94-BD65-391DD653D470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65383" y="3720208"/>
              <a:ext cx="569957" cy="621200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CFC93E54-CFFF-4ABA-BFD6-36579C7A0052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447493" y="4577757"/>
              <a:ext cx="87847" cy="334653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22131C25-69B1-4F33-9B81-64B6AA7AEF5A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846986" y="4466902"/>
              <a:ext cx="222754" cy="30955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B4251EF7-E48A-46C8-BA9B-7BD81279429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3224503"/>
              <a:ext cx="312692" cy="219617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A2F2C16A-6D6D-409A-9C9E-65CB184D3F2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4167808"/>
              <a:ext cx="312692" cy="217524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DE9D0EE0-16F0-4C3D-8B7B-C52E37EB02A7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389152" y="3758902"/>
              <a:ext cx="334653" cy="88893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866B0852-9270-48AC-B823-579167A21C0E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260073" y="3758902"/>
              <a:ext cx="332562" cy="88893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F7291838-E6C8-415E-A10A-6461E4679FA4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4167808"/>
              <a:ext cx="312692" cy="217524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6919034B-0329-4750-B29F-F3CDAB05EC2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3224503"/>
              <a:ext cx="312692" cy="219617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B83DC41F-2223-45D9-882F-0C6801E7AB0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12047" y="4466902"/>
              <a:ext cx="222754" cy="30955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29CD66-1C80-4ADD-86ED-4CD3ADBC5EB8}"/>
              </a:ext>
            </a:extLst>
          </p:cNvPr>
          <p:cNvSpPr/>
          <p:nvPr/>
        </p:nvSpPr>
        <p:spPr>
          <a:xfrm>
            <a:off x="3138175" y="245002"/>
            <a:ext cx="35531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Заявление о расформировании ТИК, УИК может быть подано не позднее чем за 10 календарных дней до дня даты голосования либо при проведении повторного голосования - в период после установления итогов голосования на данном избирательном участке, но не позднее чем за 7 календарных дней до дня даты повторного голосования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035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1809E0-EEBE-4DEB-8C61-2E1A5676AA41}"/>
              </a:ext>
            </a:extLst>
          </p:cNvPr>
          <p:cNvSpPr/>
          <p:nvPr/>
        </p:nvSpPr>
        <p:spPr>
          <a:xfrm>
            <a:off x="3169742" y="1428975"/>
            <a:ext cx="1218333" cy="1238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GB" sz="7125" b="1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3FF01-07DD-4B15-B6DF-8922E4349A5B}"/>
              </a:ext>
            </a:extLst>
          </p:cNvPr>
          <p:cNvSpPr/>
          <p:nvPr/>
        </p:nvSpPr>
        <p:spPr>
          <a:xfrm>
            <a:off x="3174400" y="2821902"/>
            <a:ext cx="1218333" cy="1238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ru-RU" sz="7125" b="1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И</a:t>
            </a:r>
            <a:endParaRPr lang="en-GB" sz="7125" b="1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65990-C3F5-4E11-82E4-892A8FBD24F1}"/>
              </a:ext>
            </a:extLst>
          </p:cNvPr>
          <p:cNvSpPr/>
          <p:nvPr/>
        </p:nvSpPr>
        <p:spPr>
          <a:xfrm>
            <a:off x="4558850" y="1437966"/>
            <a:ext cx="1218333" cy="1238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ru-RU" sz="6600" b="1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М</a:t>
            </a:r>
            <a:endParaRPr lang="en-GB" sz="6600" b="1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1564395" y="304028"/>
            <a:ext cx="6257581" cy="145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kern="1200" dirty="0">
                <a:solidFill>
                  <a:schemeClr val="bg1"/>
                </a:solidFill>
                <a:latin typeface="Noto Sans" panose="020B0502040504020204"/>
                <a:ea typeface="+mn-ea"/>
                <a:cs typeface="+mn-cs"/>
              </a:rPr>
              <a:t>В отношении СМИ и интернет-изданий, избирателей, наблюдателей</a:t>
            </a:r>
            <a:r>
              <a:rPr lang="ru-RU" sz="3200" b="1" kern="1200" dirty="0">
                <a:solidFill>
                  <a:schemeClr val="bg1"/>
                </a:solidFill>
                <a:latin typeface="Noto Sans" panose="020B0502040504020204"/>
                <a:ea typeface="+mn-ea"/>
                <a:cs typeface="+mn-cs"/>
              </a:rPr>
              <a:t>:</a:t>
            </a:r>
          </a:p>
          <a:p>
            <a:pPr algn="ctr" defTabSz="685800">
              <a:buClrTx/>
              <a:defRPr/>
            </a:pPr>
            <a:endParaRPr lang="en-GB" sz="3375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7BCDE7-1642-4559-B97D-D9569C26CC4D}"/>
              </a:ext>
            </a:extLst>
          </p:cNvPr>
          <p:cNvSpPr/>
          <p:nvPr/>
        </p:nvSpPr>
        <p:spPr>
          <a:xfrm>
            <a:off x="498119" y="1583874"/>
            <a:ext cx="580724" cy="5807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395D4D-9593-42C2-B37A-96A69331BF5E}"/>
              </a:ext>
            </a:extLst>
          </p:cNvPr>
          <p:cNvSpPr txBox="1"/>
          <p:nvPr/>
        </p:nvSpPr>
        <p:spPr>
          <a:xfrm>
            <a:off x="1192153" y="1439997"/>
            <a:ext cx="12821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endParaRPr lang="en-GB" sz="15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457115-59D4-4954-A02F-0A475EC7CA67}"/>
              </a:ext>
            </a:extLst>
          </p:cNvPr>
          <p:cNvSpPr txBox="1"/>
          <p:nvPr/>
        </p:nvSpPr>
        <p:spPr>
          <a:xfrm>
            <a:off x="5593992" y="2739606"/>
            <a:ext cx="3316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1800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 отношении избирателей, наблюдателей, общественных наблюдателей может быть применена такая мера как удаление из помещения для голосования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6C0042-89AD-40AC-BBE5-DF25524044A8}"/>
              </a:ext>
            </a:extLst>
          </p:cNvPr>
          <p:cNvSpPr txBox="1"/>
          <p:nvPr/>
        </p:nvSpPr>
        <p:spPr>
          <a:xfrm>
            <a:off x="1203682" y="1524601"/>
            <a:ext cx="166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2000" kern="1200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Предупреж</a:t>
            </a:r>
            <a:endParaRPr lang="ru-RU" sz="20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algn="just" defTabSz="685800">
              <a:buClrTx/>
              <a:defRPr/>
            </a:pPr>
            <a:r>
              <a:rPr lang="ru-RU" sz="2000" kern="1200" dirty="0" err="1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дение</a:t>
            </a:r>
            <a:endParaRPr lang="en-GB" sz="20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858A0C-7268-42C2-AED2-3FAB715C4A80}"/>
              </a:ext>
            </a:extLst>
          </p:cNvPr>
          <p:cNvSpPr txBox="1"/>
          <p:nvPr/>
        </p:nvSpPr>
        <p:spPr>
          <a:xfrm>
            <a:off x="7053709" y="1437638"/>
            <a:ext cx="1918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2000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Лишение аккредитации </a:t>
            </a:r>
            <a:endParaRPr lang="en-GB" sz="20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6ECDFC-7D38-45C6-8BCE-B6461602D44E}"/>
              </a:ext>
            </a:extLst>
          </p:cNvPr>
          <p:cNvGrpSpPr/>
          <p:nvPr/>
        </p:nvGrpSpPr>
        <p:grpSpPr>
          <a:xfrm>
            <a:off x="571250" y="1757693"/>
            <a:ext cx="427565" cy="289130"/>
            <a:chOff x="2715309" y="1749337"/>
            <a:chExt cx="3765554" cy="2546354"/>
          </a:xfrm>
          <a:solidFill>
            <a:schemeClr val="bg1"/>
          </a:solidFill>
        </p:grpSpPr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87A5FBBB-690F-4A53-A60A-60578ECF9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8935" y="2300200"/>
              <a:ext cx="1641477" cy="1995491"/>
            </a:xfrm>
            <a:custGeom>
              <a:avLst/>
              <a:gdLst>
                <a:gd name="T0" fmla="*/ 512 w 532"/>
                <a:gd name="T1" fmla="*/ 93 h 641"/>
                <a:gd name="T2" fmla="*/ 490 w 532"/>
                <a:gd name="T3" fmla="*/ 42 h 641"/>
                <a:gd name="T4" fmla="*/ 404 w 532"/>
                <a:gd name="T5" fmla="*/ 29 h 641"/>
                <a:gd name="T6" fmla="*/ 282 w 532"/>
                <a:gd name="T7" fmla="*/ 4 h 641"/>
                <a:gd name="T8" fmla="*/ 263 w 532"/>
                <a:gd name="T9" fmla="*/ 11 h 641"/>
                <a:gd name="T10" fmla="*/ 325 w 532"/>
                <a:gd name="T11" fmla="*/ 139 h 641"/>
                <a:gd name="T12" fmla="*/ 374 w 532"/>
                <a:gd name="T13" fmla="*/ 150 h 641"/>
                <a:gd name="T14" fmla="*/ 362 w 532"/>
                <a:gd name="T15" fmla="*/ 179 h 641"/>
                <a:gd name="T16" fmla="*/ 260 w 532"/>
                <a:gd name="T17" fmla="*/ 244 h 641"/>
                <a:gd name="T18" fmla="*/ 210 w 532"/>
                <a:gd name="T19" fmla="*/ 304 h 641"/>
                <a:gd name="T20" fmla="*/ 216 w 532"/>
                <a:gd name="T21" fmla="*/ 282 h 641"/>
                <a:gd name="T22" fmla="*/ 277 w 532"/>
                <a:gd name="T23" fmla="*/ 168 h 641"/>
                <a:gd name="T24" fmla="*/ 264 w 532"/>
                <a:gd name="T25" fmla="*/ 165 h 641"/>
                <a:gd name="T26" fmla="*/ 211 w 532"/>
                <a:gd name="T27" fmla="*/ 198 h 641"/>
                <a:gd name="T28" fmla="*/ 143 w 532"/>
                <a:gd name="T29" fmla="*/ 189 h 641"/>
                <a:gd name="T30" fmla="*/ 59 w 532"/>
                <a:gd name="T31" fmla="*/ 195 h 641"/>
                <a:gd name="T32" fmla="*/ 23 w 532"/>
                <a:gd name="T33" fmla="*/ 132 h 641"/>
                <a:gd name="T34" fmla="*/ 7 w 532"/>
                <a:gd name="T35" fmla="*/ 222 h 641"/>
                <a:gd name="T36" fmla="*/ 2 w 532"/>
                <a:gd name="T37" fmla="*/ 310 h 641"/>
                <a:gd name="T38" fmla="*/ 112 w 532"/>
                <a:gd name="T39" fmla="*/ 392 h 641"/>
                <a:gd name="T40" fmla="*/ 145 w 532"/>
                <a:gd name="T41" fmla="*/ 405 h 641"/>
                <a:gd name="T42" fmla="*/ 91 w 532"/>
                <a:gd name="T43" fmla="*/ 421 h 641"/>
                <a:gd name="T44" fmla="*/ 68 w 532"/>
                <a:gd name="T45" fmla="*/ 480 h 641"/>
                <a:gd name="T46" fmla="*/ 47 w 532"/>
                <a:gd name="T47" fmla="*/ 590 h 641"/>
                <a:gd name="T48" fmla="*/ 82 w 532"/>
                <a:gd name="T49" fmla="*/ 613 h 641"/>
                <a:gd name="T50" fmla="*/ 216 w 532"/>
                <a:gd name="T51" fmla="*/ 639 h 641"/>
                <a:gd name="T52" fmla="*/ 419 w 532"/>
                <a:gd name="T53" fmla="*/ 616 h 641"/>
                <a:gd name="T54" fmla="*/ 422 w 532"/>
                <a:gd name="T55" fmla="*/ 530 h 641"/>
                <a:gd name="T56" fmla="*/ 410 w 532"/>
                <a:gd name="T57" fmla="*/ 397 h 641"/>
                <a:gd name="T58" fmla="*/ 410 w 532"/>
                <a:gd name="T59" fmla="*/ 376 h 641"/>
                <a:gd name="T60" fmla="*/ 481 w 532"/>
                <a:gd name="T61" fmla="*/ 314 h 641"/>
                <a:gd name="T62" fmla="*/ 531 w 532"/>
                <a:gd name="T63" fmla="*/ 241 h 641"/>
                <a:gd name="T64" fmla="*/ 229 w 532"/>
                <a:gd name="T65" fmla="*/ 568 h 641"/>
                <a:gd name="T66" fmla="*/ 287 w 532"/>
                <a:gd name="T67" fmla="*/ 406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2" h="641">
                  <a:moveTo>
                    <a:pt x="523" y="170"/>
                  </a:moveTo>
                  <a:cubicBezTo>
                    <a:pt x="520" y="144"/>
                    <a:pt x="516" y="119"/>
                    <a:pt x="512" y="93"/>
                  </a:cubicBezTo>
                  <a:cubicBezTo>
                    <a:pt x="509" y="80"/>
                    <a:pt x="505" y="67"/>
                    <a:pt x="502" y="55"/>
                  </a:cubicBezTo>
                  <a:cubicBezTo>
                    <a:pt x="500" y="48"/>
                    <a:pt x="497" y="43"/>
                    <a:pt x="490" y="42"/>
                  </a:cubicBezTo>
                  <a:cubicBezTo>
                    <a:pt x="477" y="40"/>
                    <a:pt x="464" y="37"/>
                    <a:pt x="451" y="35"/>
                  </a:cubicBezTo>
                  <a:cubicBezTo>
                    <a:pt x="435" y="33"/>
                    <a:pt x="419" y="31"/>
                    <a:pt x="404" y="29"/>
                  </a:cubicBezTo>
                  <a:cubicBezTo>
                    <a:pt x="383" y="25"/>
                    <a:pt x="363" y="22"/>
                    <a:pt x="342" y="18"/>
                  </a:cubicBezTo>
                  <a:cubicBezTo>
                    <a:pt x="322" y="14"/>
                    <a:pt x="302" y="8"/>
                    <a:pt x="282" y="4"/>
                  </a:cubicBezTo>
                  <a:cubicBezTo>
                    <a:pt x="278" y="3"/>
                    <a:pt x="273" y="0"/>
                    <a:pt x="269" y="4"/>
                  </a:cubicBezTo>
                  <a:cubicBezTo>
                    <a:pt x="267" y="6"/>
                    <a:pt x="265" y="8"/>
                    <a:pt x="263" y="11"/>
                  </a:cubicBezTo>
                  <a:cubicBezTo>
                    <a:pt x="248" y="35"/>
                    <a:pt x="248" y="60"/>
                    <a:pt x="258" y="85"/>
                  </a:cubicBezTo>
                  <a:cubicBezTo>
                    <a:pt x="271" y="114"/>
                    <a:pt x="295" y="130"/>
                    <a:pt x="325" y="139"/>
                  </a:cubicBezTo>
                  <a:cubicBezTo>
                    <a:pt x="339" y="143"/>
                    <a:pt x="355" y="145"/>
                    <a:pt x="370" y="145"/>
                  </a:cubicBezTo>
                  <a:cubicBezTo>
                    <a:pt x="373" y="146"/>
                    <a:pt x="375" y="147"/>
                    <a:pt x="374" y="150"/>
                  </a:cubicBezTo>
                  <a:cubicBezTo>
                    <a:pt x="373" y="156"/>
                    <a:pt x="373" y="161"/>
                    <a:pt x="372" y="167"/>
                  </a:cubicBezTo>
                  <a:cubicBezTo>
                    <a:pt x="371" y="172"/>
                    <a:pt x="368" y="176"/>
                    <a:pt x="362" y="179"/>
                  </a:cubicBezTo>
                  <a:cubicBezTo>
                    <a:pt x="352" y="183"/>
                    <a:pt x="341" y="188"/>
                    <a:pt x="331" y="193"/>
                  </a:cubicBezTo>
                  <a:cubicBezTo>
                    <a:pt x="305" y="207"/>
                    <a:pt x="281" y="223"/>
                    <a:pt x="260" y="244"/>
                  </a:cubicBezTo>
                  <a:cubicBezTo>
                    <a:pt x="242" y="262"/>
                    <a:pt x="226" y="280"/>
                    <a:pt x="213" y="301"/>
                  </a:cubicBezTo>
                  <a:cubicBezTo>
                    <a:pt x="212" y="302"/>
                    <a:pt x="211" y="303"/>
                    <a:pt x="210" y="304"/>
                  </a:cubicBezTo>
                  <a:cubicBezTo>
                    <a:pt x="209" y="304"/>
                    <a:pt x="209" y="304"/>
                    <a:pt x="208" y="303"/>
                  </a:cubicBezTo>
                  <a:cubicBezTo>
                    <a:pt x="211" y="296"/>
                    <a:pt x="212" y="288"/>
                    <a:pt x="216" y="282"/>
                  </a:cubicBezTo>
                  <a:cubicBezTo>
                    <a:pt x="230" y="254"/>
                    <a:pt x="244" y="226"/>
                    <a:pt x="259" y="199"/>
                  </a:cubicBezTo>
                  <a:cubicBezTo>
                    <a:pt x="265" y="189"/>
                    <a:pt x="271" y="179"/>
                    <a:pt x="277" y="168"/>
                  </a:cubicBezTo>
                  <a:cubicBezTo>
                    <a:pt x="273" y="166"/>
                    <a:pt x="270" y="164"/>
                    <a:pt x="266" y="161"/>
                  </a:cubicBezTo>
                  <a:cubicBezTo>
                    <a:pt x="265" y="163"/>
                    <a:pt x="265" y="164"/>
                    <a:pt x="264" y="165"/>
                  </a:cubicBezTo>
                  <a:cubicBezTo>
                    <a:pt x="263" y="166"/>
                    <a:pt x="262" y="168"/>
                    <a:pt x="261" y="169"/>
                  </a:cubicBezTo>
                  <a:cubicBezTo>
                    <a:pt x="249" y="186"/>
                    <a:pt x="232" y="195"/>
                    <a:pt x="211" y="198"/>
                  </a:cubicBezTo>
                  <a:cubicBezTo>
                    <a:pt x="189" y="202"/>
                    <a:pt x="168" y="197"/>
                    <a:pt x="147" y="189"/>
                  </a:cubicBezTo>
                  <a:cubicBezTo>
                    <a:pt x="146" y="188"/>
                    <a:pt x="144" y="188"/>
                    <a:pt x="143" y="189"/>
                  </a:cubicBezTo>
                  <a:cubicBezTo>
                    <a:pt x="130" y="199"/>
                    <a:pt x="116" y="204"/>
                    <a:pt x="100" y="206"/>
                  </a:cubicBezTo>
                  <a:cubicBezTo>
                    <a:pt x="85" y="208"/>
                    <a:pt x="71" y="206"/>
                    <a:pt x="59" y="195"/>
                  </a:cubicBezTo>
                  <a:cubicBezTo>
                    <a:pt x="49" y="186"/>
                    <a:pt x="41" y="175"/>
                    <a:pt x="36" y="163"/>
                  </a:cubicBezTo>
                  <a:cubicBezTo>
                    <a:pt x="31" y="153"/>
                    <a:pt x="27" y="143"/>
                    <a:pt x="23" y="132"/>
                  </a:cubicBezTo>
                  <a:cubicBezTo>
                    <a:pt x="20" y="142"/>
                    <a:pt x="17" y="152"/>
                    <a:pt x="16" y="162"/>
                  </a:cubicBezTo>
                  <a:cubicBezTo>
                    <a:pt x="12" y="182"/>
                    <a:pt x="9" y="202"/>
                    <a:pt x="7" y="222"/>
                  </a:cubicBezTo>
                  <a:cubicBezTo>
                    <a:pt x="4" y="247"/>
                    <a:pt x="2" y="273"/>
                    <a:pt x="0" y="298"/>
                  </a:cubicBezTo>
                  <a:cubicBezTo>
                    <a:pt x="0" y="302"/>
                    <a:pt x="1" y="306"/>
                    <a:pt x="2" y="310"/>
                  </a:cubicBezTo>
                  <a:cubicBezTo>
                    <a:pt x="6" y="321"/>
                    <a:pt x="12" y="329"/>
                    <a:pt x="20" y="337"/>
                  </a:cubicBezTo>
                  <a:cubicBezTo>
                    <a:pt x="46" y="363"/>
                    <a:pt x="78" y="379"/>
                    <a:pt x="112" y="392"/>
                  </a:cubicBezTo>
                  <a:cubicBezTo>
                    <a:pt x="123" y="396"/>
                    <a:pt x="134" y="400"/>
                    <a:pt x="145" y="404"/>
                  </a:cubicBezTo>
                  <a:cubicBezTo>
                    <a:pt x="145" y="404"/>
                    <a:pt x="145" y="405"/>
                    <a:pt x="145" y="405"/>
                  </a:cubicBezTo>
                  <a:cubicBezTo>
                    <a:pt x="140" y="406"/>
                    <a:pt x="135" y="408"/>
                    <a:pt x="130" y="409"/>
                  </a:cubicBezTo>
                  <a:cubicBezTo>
                    <a:pt x="117" y="413"/>
                    <a:pt x="104" y="417"/>
                    <a:pt x="91" y="421"/>
                  </a:cubicBezTo>
                  <a:cubicBezTo>
                    <a:pt x="88" y="423"/>
                    <a:pt x="85" y="424"/>
                    <a:pt x="84" y="428"/>
                  </a:cubicBezTo>
                  <a:cubicBezTo>
                    <a:pt x="78" y="446"/>
                    <a:pt x="72" y="463"/>
                    <a:pt x="68" y="480"/>
                  </a:cubicBezTo>
                  <a:cubicBezTo>
                    <a:pt x="63" y="501"/>
                    <a:pt x="59" y="522"/>
                    <a:pt x="55" y="543"/>
                  </a:cubicBezTo>
                  <a:cubicBezTo>
                    <a:pt x="52" y="559"/>
                    <a:pt x="50" y="574"/>
                    <a:pt x="47" y="590"/>
                  </a:cubicBezTo>
                  <a:cubicBezTo>
                    <a:pt x="47" y="594"/>
                    <a:pt x="47" y="597"/>
                    <a:pt x="51" y="599"/>
                  </a:cubicBezTo>
                  <a:cubicBezTo>
                    <a:pt x="61" y="604"/>
                    <a:pt x="71" y="609"/>
                    <a:pt x="82" y="613"/>
                  </a:cubicBezTo>
                  <a:cubicBezTo>
                    <a:pt x="104" y="622"/>
                    <a:pt x="127" y="628"/>
                    <a:pt x="150" y="631"/>
                  </a:cubicBezTo>
                  <a:cubicBezTo>
                    <a:pt x="172" y="634"/>
                    <a:pt x="194" y="638"/>
                    <a:pt x="216" y="639"/>
                  </a:cubicBezTo>
                  <a:cubicBezTo>
                    <a:pt x="263" y="641"/>
                    <a:pt x="310" y="641"/>
                    <a:pt x="357" y="632"/>
                  </a:cubicBezTo>
                  <a:cubicBezTo>
                    <a:pt x="378" y="629"/>
                    <a:pt x="399" y="624"/>
                    <a:pt x="419" y="616"/>
                  </a:cubicBezTo>
                  <a:cubicBezTo>
                    <a:pt x="431" y="612"/>
                    <a:pt x="431" y="611"/>
                    <a:pt x="430" y="600"/>
                  </a:cubicBezTo>
                  <a:cubicBezTo>
                    <a:pt x="427" y="576"/>
                    <a:pt x="425" y="553"/>
                    <a:pt x="422" y="530"/>
                  </a:cubicBezTo>
                  <a:cubicBezTo>
                    <a:pt x="421" y="514"/>
                    <a:pt x="420" y="497"/>
                    <a:pt x="418" y="481"/>
                  </a:cubicBezTo>
                  <a:cubicBezTo>
                    <a:pt x="415" y="453"/>
                    <a:pt x="413" y="425"/>
                    <a:pt x="410" y="397"/>
                  </a:cubicBezTo>
                  <a:cubicBezTo>
                    <a:pt x="409" y="392"/>
                    <a:pt x="408" y="387"/>
                    <a:pt x="407" y="382"/>
                  </a:cubicBezTo>
                  <a:cubicBezTo>
                    <a:pt x="407" y="380"/>
                    <a:pt x="409" y="378"/>
                    <a:pt x="410" y="376"/>
                  </a:cubicBezTo>
                  <a:cubicBezTo>
                    <a:pt x="416" y="371"/>
                    <a:pt x="423" y="367"/>
                    <a:pt x="428" y="362"/>
                  </a:cubicBezTo>
                  <a:cubicBezTo>
                    <a:pt x="446" y="346"/>
                    <a:pt x="464" y="330"/>
                    <a:pt x="481" y="314"/>
                  </a:cubicBezTo>
                  <a:cubicBezTo>
                    <a:pt x="496" y="302"/>
                    <a:pt x="510" y="288"/>
                    <a:pt x="521" y="272"/>
                  </a:cubicBezTo>
                  <a:cubicBezTo>
                    <a:pt x="527" y="263"/>
                    <a:pt x="532" y="253"/>
                    <a:pt x="531" y="241"/>
                  </a:cubicBezTo>
                  <a:cubicBezTo>
                    <a:pt x="529" y="217"/>
                    <a:pt x="527" y="193"/>
                    <a:pt x="523" y="170"/>
                  </a:cubicBezTo>
                  <a:close/>
                  <a:moveTo>
                    <a:pt x="229" y="568"/>
                  </a:moveTo>
                  <a:cubicBezTo>
                    <a:pt x="224" y="513"/>
                    <a:pt x="215" y="459"/>
                    <a:pt x="195" y="406"/>
                  </a:cubicBezTo>
                  <a:cubicBezTo>
                    <a:pt x="226" y="415"/>
                    <a:pt x="256" y="415"/>
                    <a:pt x="287" y="406"/>
                  </a:cubicBezTo>
                  <a:cubicBezTo>
                    <a:pt x="258" y="457"/>
                    <a:pt x="238" y="511"/>
                    <a:pt x="229" y="5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8AB8CC8-4046-4079-B501-60EA4D7F8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309" y="1752512"/>
              <a:ext cx="1128714" cy="1503365"/>
            </a:xfrm>
            <a:custGeom>
              <a:avLst/>
              <a:gdLst>
                <a:gd name="T0" fmla="*/ 308 w 366"/>
                <a:gd name="T1" fmla="*/ 384 h 483"/>
                <a:gd name="T2" fmla="*/ 298 w 366"/>
                <a:gd name="T3" fmla="*/ 334 h 483"/>
                <a:gd name="T4" fmla="*/ 294 w 366"/>
                <a:gd name="T5" fmla="*/ 309 h 483"/>
                <a:gd name="T6" fmla="*/ 298 w 366"/>
                <a:gd name="T7" fmla="*/ 305 h 483"/>
                <a:gd name="T8" fmla="*/ 346 w 366"/>
                <a:gd name="T9" fmla="*/ 300 h 483"/>
                <a:gd name="T10" fmla="*/ 366 w 366"/>
                <a:gd name="T11" fmla="*/ 298 h 483"/>
                <a:gd name="T12" fmla="*/ 349 w 366"/>
                <a:gd name="T13" fmla="*/ 179 h 483"/>
                <a:gd name="T14" fmla="*/ 324 w 366"/>
                <a:gd name="T15" fmla="*/ 181 h 483"/>
                <a:gd name="T16" fmla="*/ 276 w 366"/>
                <a:gd name="T17" fmla="*/ 186 h 483"/>
                <a:gd name="T18" fmla="*/ 269 w 366"/>
                <a:gd name="T19" fmla="*/ 181 h 483"/>
                <a:gd name="T20" fmla="*/ 262 w 366"/>
                <a:gd name="T21" fmla="*/ 141 h 483"/>
                <a:gd name="T22" fmla="*/ 249 w 366"/>
                <a:gd name="T23" fmla="*/ 72 h 483"/>
                <a:gd name="T24" fmla="*/ 240 w 366"/>
                <a:gd name="T25" fmla="*/ 29 h 483"/>
                <a:gd name="T26" fmla="*/ 201 w 366"/>
                <a:gd name="T27" fmla="*/ 5 h 483"/>
                <a:gd name="T28" fmla="*/ 160 w 366"/>
                <a:gd name="T29" fmla="*/ 12 h 483"/>
                <a:gd name="T30" fmla="*/ 132 w 366"/>
                <a:gd name="T31" fmla="*/ 49 h 483"/>
                <a:gd name="T32" fmla="*/ 137 w 366"/>
                <a:gd name="T33" fmla="*/ 75 h 483"/>
                <a:gd name="T34" fmla="*/ 137 w 366"/>
                <a:gd name="T35" fmla="*/ 79 h 483"/>
                <a:gd name="T36" fmla="*/ 133 w 366"/>
                <a:gd name="T37" fmla="*/ 75 h 483"/>
                <a:gd name="T38" fmla="*/ 102 w 366"/>
                <a:gd name="T39" fmla="*/ 65 h 483"/>
                <a:gd name="T40" fmla="*/ 61 w 366"/>
                <a:gd name="T41" fmla="*/ 73 h 483"/>
                <a:gd name="T42" fmla="*/ 32 w 366"/>
                <a:gd name="T43" fmla="*/ 109 h 483"/>
                <a:gd name="T44" fmla="*/ 37 w 366"/>
                <a:gd name="T45" fmla="*/ 134 h 483"/>
                <a:gd name="T46" fmla="*/ 45 w 366"/>
                <a:gd name="T47" fmla="*/ 180 h 483"/>
                <a:gd name="T48" fmla="*/ 52 w 366"/>
                <a:gd name="T49" fmla="*/ 215 h 483"/>
                <a:gd name="T50" fmla="*/ 48 w 366"/>
                <a:gd name="T51" fmla="*/ 220 h 483"/>
                <a:gd name="T52" fmla="*/ 18 w 366"/>
                <a:gd name="T53" fmla="*/ 226 h 483"/>
                <a:gd name="T54" fmla="*/ 6 w 366"/>
                <a:gd name="T55" fmla="*/ 233 h 483"/>
                <a:gd name="T56" fmla="*/ 2 w 366"/>
                <a:gd name="T57" fmla="*/ 256 h 483"/>
                <a:gd name="T58" fmla="*/ 16 w 366"/>
                <a:gd name="T59" fmla="*/ 326 h 483"/>
                <a:gd name="T60" fmla="*/ 42 w 366"/>
                <a:gd name="T61" fmla="*/ 344 h 483"/>
                <a:gd name="T62" fmla="*/ 71 w 366"/>
                <a:gd name="T63" fmla="*/ 339 h 483"/>
                <a:gd name="T64" fmla="*/ 76 w 366"/>
                <a:gd name="T65" fmla="*/ 342 h 483"/>
                <a:gd name="T66" fmla="*/ 89 w 366"/>
                <a:gd name="T67" fmla="*/ 409 h 483"/>
                <a:gd name="T68" fmla="*/ 95 w 366"/>
                <a:gd name="T69" fmla="*/ 440 h 483"/>
                <a:gd name="T70" fmla="*/ 131 w 366"/>
                <a:gd name="T71" fmla="*/ 460 h 483"/>
                <a:gd name="T72" fmla="*/ 172 w 366"/>
                <a:gd name="T73" fmla="*/ 453 h 483"/>
                <a:gd name="T74" fmla="*/ 198 w 366"/>
                <a:gd name="T75" fmla="*/ 437 h 483"/>
                <a:gd name="T76" fmla="*/ 203 w 366"/>
                <a:gd name="T77" fmla="*/ 425 h 483"/>
                <a:gd name="T78" fmla="*/ 208 w 366"/>
                <a:gd name="T79" fmla="*/ 450 h 483"/>
                <a:gd name="T80" fmla="*/ 247 w 366"/>
                <a:gd name="T81" fmla="*/ 479 h 483"/>
                <a:gd name="T82" fmla="*/ 275 w 366"/>
                <a:gd name="T83" fmla="*/ 474 h 483"/>
                <a:gd name="T84" fmla="*/ 297 w 366"/>
                <a:gd name="T85" fmla="*/ 469 h 483"/>
                <a:gd name="T86" fmla="*/ 317 w 366"/>
                <a:gd name="T87" fmla="*/ 429 h 483"/>
                <a:gd name="T88" fmla="*/ 308 w 366"/>
                <a:gd name="T89" fmla="*/ 38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6" h="483">
                  <a:moveTo>
                    <a:pt x="308" y="384"/>
                  </a:moveTo>
                  <a:cubicBezTo>
                    <a:pt x="305" y="367"/>
                    <a:pt x="301" y="351"/>
                    <a:pt x="298" y="334"/>
                  </a:cubicBezTo>
                  <a:cubicBezTo>
                    <a:pt x="297" y="326"/>
                    <a:pt x="295" y="318"/>
                    <a:pt x="294" y="309"/>
                  </a:cubicBezTo>
                  <a:cubicBezTo>
                    <a:pt x="293" y="306"/>
                    <a:pt x="294" y="305"/>
                    <a:pt x="298" y="305"/>
                  </a:cubicBezTo>
                  <a:cubicBezTo>
                    <a:pt x="314" y="303"/>
                    <a:pt x="330" y="302"/>
                    <a:pt x="346" y="300"/>
                  </a:cubicBezTo>
                  <a:cubicBezTo>
                    <a:pt x="353" y="299"/>
                    <a:pt x="359" y="299"/>
                    <a:pt x="366" y="298"/>
                  </a:cubicBezTo>
                  <a:cubicBezTo>
                    <a:pt x="356" y="259"/>
                    <a:pt x="352" y="219"/>
                    <a:pt x="349" y="179"/>
                  </a:cubicBezTo>
                  <a:cubicBezTo>
                    <a:pt x="340" y="180"/>
                    <a:pt x="332" y="180"/>
                    <a:pt x="324" y="181"/>
                  </a:cubicBezTo>
                  <a:cubicBezTo>
                    <a:pt x="308" y="183"/>
                    <a:pt x="292" y="184"/>
                    <a:pt x="276" y="186"/>
                  </a:cubicBezTo>
                  <a:cubicBezTo>
                    <a:pt x="271" y="186"/>
                    <a:pt x="270" y="185"/>
                    <a:pt x="269" y="181"/>
                  </a:cubicBezTo>
                  <a:cubicBezTo>
                    <a:pt x="267" y="168"/>
                    <a:pt x="265" y="154"/>
                    <a:pt x="262" y="141"/>
                  </a:cubicBezTo>
                  <a:cubicBezTo>
                    <a:pt x="258" y="118"/>
                    <a:pt x="253" y="95"/>
                    <a:pt x="249" y="72"/>
                  </a:cubicBezTo>
                  <a:cubicBezTo>
                    <a:pt x="246" y="58"/>
                    <a:pt x="243" y="43"/>
                    <a:pt x="240" y="29"/>
                  </a:cubicBezTo>
                  <a:cubicBezTo>
                    <a:pt x="237" y="11"/>
                    <a:pt x="219" y="0"/>
                    <a:pt x="201" y="5"/>
                  </a:cubicBezTo>
                  <a:cubicBezTo>
                    <a:pt x="187" y="8"/>
                    <a:pt x="174" y="10"/>
                    <a:pt x="160" y="12"/>
                  </a:cubicBezTo>
                  <a:cubicBezTo>
                    <a:pt x="142" y="15"/>
                    <a:pt x="129" y="31"/>
                    <a:pt x="132" y="49"/>
                  </a:cubicBezTo>
                  <a:cubicBezTo>
                    <a:pt x="133" y="58"/>
                    <a:pt x="135" y="66"/>
                    <a:pt x="137" y="75"/>
                  </a:cubicBezTo>
                  <a:cubicBezTo>
                    <a:pt x="137" y="76"/>
                    <a:pt x="137" y="77"/>
                    <a:pt x="137" y="79"/>
                  </a:cubicBezTo>
                  <a:cubicBezTo>
                    <a:pt x="135" y="77"/>
                    <a:pt x="134" y="76"/>
                    <a:pt x="133" y="75"/>
                  </a:cubicBezTo>
                  <a:cubicBezTo>
                    <a:pt x="125" y="66"/>
                    <a:pt x="114" y="63"/>
                    <a:pt x="102" y="65"/>
                  </a:cubicBezTo>
                  <a:cubicBezTo>
                    <a:pt x="88" y="67"/>
                    <a:pt x="75" y="71"/>
                    <a:pt x="61" y="73"/>
                  </a:cubicBezTo>
                  <a:cubicBezTo>
                    <a:pt x="43" y="75"/>
                    <a:pt x="29" y="90"/>
                    <a:pt x="32" y="109"/>
                  </a:cubicBezTo>
                  <a:cubicBezTo>
                    <a:pt x="33" y="117"/>
                    <a:pt x="35" y="126"/>
                    <a:pt x="37" y="134"/>
                  </a:cubicBezTo>
                  <a:cubicBezTo>
                    <a:pt x="39" y="149"/>
                    <a:pt x="42" y="165"/>
                    <a:pt x="45" y="180"/>
                  </a:cubicBezTo>
                  <a:cubicBezTo>
                    <a:pt x="47" y="191"/>
                    <a:pt x="50" y="203"/>
                    <a:pt x="52" y="215"/>
                  </a:cubicBezTo>
                  <a:cubicBezTo>
                    <a:pt x="52" y="218"/>
                    <a:pt x="52" y="219"/>
                    <a:pt x="48" y="220"/>
                  </a:cubicBezTo>
                  <a:cubicBezTo>
                    <a:pt x="38" y="222"/>
                    <a:pt x="28" y="223"/>
                    <a:pt x="18" y="226"/>
                  </a:cubicBezTo>
                  <a:cubicBezTo>
                    <a:pt x="14" y="227"/>
                    <a:pt x="9" y="230"/>
                    <a:pt x="6" y="233"/>
                  </a:cubicBezTo>
                  <a:cubicBezTo>
                    <a:pt x="0" y="240"/>
                    <a:pt x="0" y="248"/>
                    <a:pt x="2" y="256"/>
                  </a:cubicBezTo>
                  <a:cubicBezTo>
                    <a:pt x="7" y="279"/>
                    <a:pt x="12" y="303"/>
                    <a:pt x="16" y="326"/>
                  </a:cubicBezTo>
                  <a:cubicBezTo>
                    <a:pt x="19" y="338"/>
                    <a:pt x="29" y="346"/>
                    <a:pt x="42" y="344"/>
                  </a:cubicBezTo>
                  <a:cubicBezTo>
                    <a:pt x="52" y="342"/>
                    <a:pt x="61" y="340"/>
                    <a:pt x="71" y="339"/>
                  </a:cubicBezTo>
                  <a:cubicBezTo>
                    <a:pt x="74" y="338"/>
                    <a:pt x="75" y="339"/>
                    <a:pt x="76" y="342"/>
                  </a:cubicBezTo>
                  <a:cubicBezTo>
                    <a:pt x="80" y="364"/>
                    <a:pt x="84" y="387"/>
                    <a:pt x="89" y="409"/>
                  </a:cubicBezTo>
                  <a:cubicBezTo>
                    <a:pt x="91" y="420"/>
                    <a:pt x="92" y="430"/>
                    <a:pt x="95" y="440"/>
                  </a:cubicBezTo>
                  <a:cubicBezTo>
                    <a:pt x="99" y="454"/>
                    <a:pt x="116" y="463"/>
                    <a:pt x="131" y="460"/>
                  </a:cubicBezTo>
                  <a:cubicBezTo>
                    <a:pt x="144" y="457"/>
                    <a:pt x="158" y="455"/>
                    <a:pt x="172" y="453"/>
                  </a:cubicBezTo>
                  <a:cubicBezTo>
                    <a:pt x="183" y="451"/>
                    <a:pt x="192" y="447"/>
                    <a:pt x="198" y="437"/>
                  </a:cubicBezTo>
                  <a:cubicBezTo>
                    <a:pt x="200" y="434"/>
                    <a:pt x="201" y="430"/>
                    <a:pt x="203" y="425"/>
                  </a:cubicBezTo>
                  <a:cubicBezTo>
                    <a:pt x="205" y="434"/>
                    <a:pt x="207" y="442"/>
                    <a:pt x="208" y="450"/>
                  </a:cubicBezTo>
                  <a:cubicBezTo>
                    <a:pt x="210" y="470"/>
                    <a:pt x="227" y="483"/>
                    <a:pt x="247" y="479"/>
                  </a:cubicBezTo>
                  <a:cubicBezTo>
                    <a:pt x="256" y="477"/>
                    <a:pt x="266" y="476"/>
                    <a:pt x="275" y="474"/>
                  </a:cubicBezTo>
                  <a:cubicBezTo>
                    <a:pt x="282" y="472"/>
                    <a:pt x="290" y="472"/>
                    <a:pt x="297" y="469"/>
                  </a:cubicBezTo>
                  <a:cubicBezTo>
                    <a:pt x="314" y="462"/>
                    <a:pt x="320" y="448"/>
                    <a:pt x="317" y="429"/>
                  </a:cubicBezTo>
                  <a:cubicBezTo>
                    <a:pt x="314" y="414"/>
                    <a:pt x="311" y="399"/>
                    <a:pt x="308" y="3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4294D949-91D4-44B2-8CA2-30ACD4123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924" y="1755687"/>
              <a:ext cx="1150939" cy="1497015"/>
            </a:xfrm>
            <a:custGeom>
              <a:avLst/>
              <a:gdLst>
                <a:gd name="T0" fmla="*/ 350 w 373"/>
                <a:gd name="T1" fmla="*/ 224 h 481"/>
                <a:gd name="T2" fmla="*/ 321 w 373"/>
                <a:gd name="T3" fmla="*/ 218 h 481"/>
                <a:gd name="T4" fmla="*/ 325 w 373"/>
                <a:gd name="T5" fmla="*/ 197 h 481"/>
                <a:gd name="T6" fmla="*/ 333 w 373"/>
                <a:gd name="T7" fmla="*/ 153 h 481"/>
                <a:gd name="T8" fmla="*/ 341 w 373"/>
                <a:gd name="T9" fmla="*/ 113 h 481"/>
                <a:gd name="T10" fmla="*/ 313 w 373"/>
                <a:gd name="T11" fmla="*/ 72 h 481"/>
                <a:gd name="T12" fmla="*/ 273 w 373"/>
                <a:gd name="T13" fmla="*/ 64 h 481"/>
                <a:gd name="T14" fmla="*/ 244 w 373"/>
                <a:gd name="T15" fmla="*/ 71 h 481"/>
                <a:gd name="T16" fmla="*/ 237 w 373"/>
                <a:gd name="T17" fmla="*/ 78 h 481"/>
                <a:gd name="T18" fmla="*/ 237 w 373"/>
                <a:gd name="T19" fmla="*/ 74 h 481"/>
                <a:gd name="T20" fmla="*/ 241 w 373"/>
                <a:gd name="T21" fmla="*/ 49 h 481"/>
                <a:gd name="T22" fmla="*/ 214 w 373"/>
                <a:gd name="T23" fmla="*/ 11 h 481"/>
                <a:gd name="T24" fmla="*/ 172 w 373"/>
                <a:gd name="T25" fmla="*/ 3 h 481"/>
                <a:gd name="T26" fmla="*/ 134 w 373"/>
                <a:gd name="T27" fmla="*/ 24 h 481"/>
                <a:gd name="T28" fmla="*/ 129 w 373"/>
                <a:gd name="T29" fmla="*/ 48 h 481"/>
                <a:gd name="T30" fmla="*/ 116 w 373"/>
                <a:gd name="T31" fmla="*/ 118 h 481"/>
                <a:gd name="T32" fmla="*/ 105 w 373"/>
                <a:gd name="T33" fmla="*/ 177 h 481"/>
                <a:gd name="T34" fmla="*/ 94 w 373"/>
                <a:gd name="T35" fmla="*/ 184 h 481"/>
                <a:gd name="T36" fmla="*/ 92 w 373"/>
                <a:gd name="T37" fmla="*/ 184 h 481"/>
                <a:gd name="T38" fmla="*/ 29 w 373"/>
                <a:gd name="T39" fmla="*/ 178 h 481"/>
                <a:gd name="T40" fmla="*/ 3 w 373"/>
                <a:gd name="T41" fmla="*/ 176 h 481"/>
                <a:gd name="T42" fmla="*/ 2 w 373"/>
                <a:gd name="T43" fmla="*/ 187 h 481"/>
                <a:gd name="T44" fmla="*/ 4 w 373"/>
                <a:gd name="T45" fmla="*/ 199 h 481"/>
                <a:gd name="T46" fmla="*/ 27 w 373"/>
                <a:gd name="T47" fmla="*/ 240 h 481"/>
                <a:gd name="T48" fmla="*/ 33 w 373"/>
                <a:gd name="T49" fmla="*/ 295 h 481"/>
                <a:gd name="T50" fmla="*/ 38 w 373"/>
                <a:gd name="T51" fmla="*/ 300 h 481"/>
                <a:gd name="T52" fmla="*/ 60 w 373"/>
                <a:gd name="T53" fmla="*/ 302 h 481"/>
                <a:gd name="T54" fmla="*/ 81 w 373"/>
                <a:gd name="T55" fmla="*/ 304 h 481"/>
                <a:gd name="T56" fmla="*/ 77 w 373"/>
                <a:gd name="T57" fmla="*/ 322 h 481"/>
                <a:gd name="T58" fmla="*/ 64 w 373"/>
                <a:gd name="T59" fmla="*/ 391 h 481"/>
                <a:gd name="T60" fmla="*/ 56 w 373"/>
                <a:gd name="T61" fmla="*/ 435 h 481"/>
                <a:gd name="T62" fmla="*/ 81 w 373"/>
                <a:gd name="T63" fmla="*/ 469 h 481"/>
                <a:gd name="T64" fmla="*/ 128 w 373"/>
                <a:gd name="T65" fmla="*/ 478 h 481"/>
                <a:gd name="T66" fmla="*/ 164 w 373"/>
                <a:gd name="T67" fmla="*/ 456 h 481"/>
                <a:gd name="T68" fmla="*/ 167 w 373"/>
                <a:gd name="T69" fmla="*/ 441 h 481"/>
                <a:gd name="T70" fmla="*/ 171 w 373"/>
                <a:gd name="T71" fmla="*/ 425 h 481"/>
                <a:gd name="T72" fmla="*/ 172 w 373"/>
                <a:gd name="T73" fmla="*/ 427 h 481"/>
                <a:gd name="T74" fmla="*/ 196 w 373"/>
                <a:gd name="T75" fmla="*/ 450 h 481"/>
                <a:gd name="T76" fmla="*/ 242 w 373"/>
                <a:gd name="T77" fmla="*/ 459 h 481"/>
                <a:gd name="T78" fmla="*/ 280 w 373"/>
                <a:gd name="T79" fmla="*/ 436 h 481"/>
                <a:gd name="T80" fmla="*/ 290 w 373"/>
                <a:gd name="T81" fmla="*/ 385 h 481"/>
                <a:gd name="T82" fmla="*/ 298 w 373"/>
                <a:gd name="T83" fmla="*/ 337 h 481"/>
                <a:gd name="T84" fmla="*/ 303 w 373"/>
                <a:gd name="T85" fmla="*/ 338 h 481"/>
                <a:gd name="T86" fmla="*/ 331 w 373"/>
                <a:gd name="T87" fmla="*/ 343 h 481"/>
                <a:gd name="T88" fmla="*/ 354 w 373"/>
                <a:gd name="T89" fmla="*/ 327 h 481"/>
                <a:gd name="T90" fmla="*/ 359 w 373"/>
                <a:gd name="T91" fmla="*/ 308 h 481"/>
                <a:gd name="T92" fmla="*/ 370 w 373"/>
                <a:gd name="T93" fmla="*/ 254 h 481"/>
                <a:gd name="T94" fmla="*/ 350 w 373"/>
                <a:gd name="T95" fmla="*/ 22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3" h="481">
                  <a:moveTo>
                    <a:pt x="350" y="224"/>
                  </a:moveTo>
                  <a:cubicBezTo>
                    <a:pt x="341" y="223"/>
                    <a:pt x="331" y="220"/>
                    <a:pt x="321" y="218"/>
                  </a:cubicBezTo>
                  <a:cubicBezTo>
                    <a:pt x="322" y="211"/>
                    <a:pt x="324" y="204"/>
                    <a:pt x="325" y="197"/>
                  </a:cubicBezTo>
                  <a:cubicBezTo>
                    <a:pt x="328" y="182"/>
                    <a:pt x="330" y="167"/>
                    <a:pt x="333" y="153"/>
                  </a:cubicBezTo>
                  <a:cubicBezTo>
                    <a:pt x="336" y="139"/>
                    <a:pt x="339" y="126"/>
                    <a:pt x="341" y="113"/>
                  </a:cubicBezTo>
                  <a:cubicBezTo>
                    <a:pt x="345" y="91"/>
                    <a:pt x="333" y="75"/>
                    <a:pt x="313" y="72"/>
                  </a:cubicBezTo>
                  <a:cubicBezTo>
                    <a:pt x="299" y="70"/>
                    <a:pt x="286" y="67"/>
                    <a:pt x="273" y="64"/>
                  </a:cubicBezTo>
                  <a:cubicBezTo>
                    <a:pt x="262" y="62"/>
                    <a:pt x="252" y="64"/>
                    <a:pt x="244" y="71"/>
                  </a:cubicBezTo>
                  <a:cubicBezTo>
                    <a:pt x="242" y="73"/>
                    <a:pt x="239" y="75"/>
                    <a:pt x="237" y="78"/>
                  </a:cubicBezTo>
                  <a:cubicBezTo>
                    <a:pt x="237" y="76"/>
                    <a:pt x="236" y="75"/>
                    <a:pt x="237" y="74"/>
                  </a:cubicBezTo>
                  <a:cubicBezTo>
                    <a:pt x="238" y="66"/>
                    <a:pt x="240" y="57"/>
                    <a:pt x="241" y="49"/>
                  </a:cubicBezTo>
                  <a:cubicBezTo>
                    <a:pt x="245" y="30"/>
                    <a:pt x="232" y="14"/>
                    <a:pt x="214" y="11"/>
                  </a:cubicBezTo>
                  <a:cubicBezTo>
                    <a:pt x="200" y="9"/>
                    <a:pt x="186" y="7"/>
                    <a:pt x="172" y="3"/>
                  </a:cubicBezTo>
                  <a:cubicBezTo>
                    <a:pt x="156" y="0"/>
                    <a:pt x="139" y="9"/>
                    <a:pt x="134" y="24"/>
                  </a:cubicBezTo>
                  <a:cubicBezTo>
                    <a:pt x="132" y="32"/>
                    <a:pt x="130" y="40"/>
                    <a:pt x="129" y="48"/>
                  </a:cubicBezTo>
                  <a:cubicBezTo>
                    <a:pt x="125" y="71"/>
                    <a:pt x="120" y="95"/>
                    <a:pt x="116" y="118"/>
                  </a:cubicBezTo>
                  <a:cubicBezTo>
                    <a:pt x="112" y="138"/>
                    <a:pt x="109" y="157"/>
                    <a:pt x="105" y="177"/>
                  </a:cubicBezTo>
                  <a:cubicBezTo>
                    <a:pt x="103" y="186"/>
                    <a:pt x="103" y="186"/>
                    <a:pt x="94" y="184"/>
                  </a:cubicBezTo>
                  <a:cubicBezTo>
                    <a:pt x="94" y="184"/>
                    <a:pt x="93" y="184"/>
                    <a:pt x="92" y="184"/>
                  </a:cubicBezTo>
                  <a:cubicBezTo>
                    <a:pt x="71" y="182"/>
                    <a:pt x="50" y="180"/>
                    <a:pt x="29" y="178"/>
                  </a:cubicBezTo>
                  <a:cubicBezTo>
                    <a:pt x="20" y="177"/>
                    <a:pt x="11" y="177"/>
                    <a:pt x="3" y="176"/>
                  </a:cubicBezTo>
                  <a:cubicBezTo>
                    <a:pt x="2" y="180"/>
                    <a:pt x="1" y="183"/>
                    <a:pt x="2" y="187"/>
                  </a:cubicBezTo>
                  <a:cubicBezTo>
                    <a:pt x="2" y="191"/>
                    <a:pt x="0" y="195"/>
                    <a:pt x="4" y="199"/>
                  </a:cubicBezTo>
                  <a:cubicBezTo>
                    <a:pt x="17" y="210"/>
                    <a:pt x="25" y="223"/>
                    <a:pt x="27" y="240"/>
                  </a:cubicBezTo>
                  <a:cubicBezTo>
                    <a:pt x="28" y="259"/>
                    <a:pt x="31" y="277"/>
                    <a:pt x="33" y="295"/>
                  </a:cubicBezTo>
                  <a:cubicBezTo>
                    <a:pt x="33" y="298"/>
                    <a:pt x="34" y="300"/>
                    <a:pt x="38" y="300"/>
                  </a:cubicBezTo>
                  <a:cubicBezTo>
                    <a:pt x="45" y="301"/>
                    <a:pt x="53" y="301"/>
                    <a:pt x="60" y="302"/>
                  </a:cubicBezTo>
                  <a:cubicBezTo>
                    <a:pt x="67" y="303"/>
                    <a:pt x="73" y="304"/>
                    <a:pt x="81" y="304"/>
                  </a:cubicBezTo>
                  <a:cubicBezTo>
                    <a:pt x="79" y="311"/>
                    <a:pt x="78" y="316"/>
                    <a:pt x="77" y="322"/>
                  </a:cubicBezTo>
                  <a:cubicBezTo>
                    <a:pt x="73" y="345"/>
                    <a:pt x="69" y="368"/>
                    <a:pt x="64" y="391"/>
                  </a:cubicBezTo>
                  <a:cubicBezTo>
                    <a:pt x="62" y="405"/>
                    <a:pt x="59" y="420"/>
                    <a:pt x="56" y="435"/>
                  </a:cubicBezTo>
                  <a:cubicBezTo>
                    <a:pt x="54" y="451"/>
                    <a:pt x="65" y="466"/>
                    <a:pt x="81" y="469"/>
                  </a:cubicBezTo>
                  <a:cubicBezTo>
                    <a:pt x="97" y="472"/>
                    <a:pt x="112" y="475"/>
                    <a:pt x="128" y="478"/>
                  </a:cubicBezTo>
                  <a:cubicBezTo>
                    <a:pt x="144" y="481"/>
                    <a:pt x="160" y="472"/>
                    <a:pt x="164" y="456"/>
                  </a:cubicBezTo>
                  <a:cubicBezTo>
                    <a:pt x="166" y="451"/>
                    <a:pt x="166" y="446"/>
                    <a:pt x="167" y="441"/>
                  </a:cubicBezTo>
                  <a:cubicBezTo>
                    <a:pt x="168" y="436"/>
                    <a:pt x="169" y="431"/>
                    <a:pt x="171" y="425"/>
                  </a:cubicBezTo>
                  <a:cubicBezTo>
                    <a:pt x="171" y="426"/>
                    <a:pt x="172" y="427"/>
                    <a:pt x="172" y="427"/>
                  </a:cubicBezTo>
                  <a:cubicBezTo>
                    <a:pt x="176" y="439"/>
                    <a:pt x="183" y="448"/>
                    <a:pt x="196" y="450"/>
                  </a:cubicBezTo>
                  <a:cubicBezTo>
                    <a:pt x="211" y="453"/>
                    <a:pt x="227" y="455"/>
                    <a:pt x="242" y="459"/>
                  </a:cubicBezTo>
                  <a:cubicBezTo>
                    <a:pt x="256" y="463"/>
                    <a:pt x="276" y="453"/>
                    <a:pt x="280" y="436"/>
                  </a:cubicBezTo>
                  <a:cubicBezTo>
                    <a:pt x="283" y="419"/>
                    <a:pt x="286" y="402"/>
                    <a:pt x="290" y="385"/>
                  </a:cubicBezTo>
                  <a:cubicBezTo>
                    <a:pt x="293" y="369"/>
                    <a:pt x="295" y="354"/>
                    <a:pt x="298" y="337"/>
                  </a:cubicBezTo>
                  <a:cubicBezTo>
                    <a:pt x="301" y="337"/>
                    <a:pt x="302" y="337"/>
                    <a:pt x="303" y="338"/>
                  </a:cubicBezTo>
                  <a:cubicBezTo>
                    <a:pt x="312" y="339"/>
                    <a:pt x="322" y="341"/>
                    <a:pt x="331" y="343"/>
                  </a:cubicBezTo>
                  <a:cubicBezTo>
                    <a:pt x="341" y="345"/>
                    <a:pt x="352" y="338"/>
                    <a:pt x="354" y="327"/>
                  </a:cubicBezTo>
                  <a:cubicBezTo>
                    <a:pt x="356" y="321"/>
                    <a:pt x="357" y="314"/>
                    <a:pt x="359" y="308"/>
                  </a:cubicBezTo>
                  <a:cubicBezTo>
                    <a:pt x="363" y="290"/>
                    <a:pt x="366" y="272"/>
                    <a:pt x="370" y="254"/>
                  </a:cubicBezTo>
                  <a:cubicBezTo>
                    <a:pt x="373" y="239"/>
                    <a:pt x="366" y="227"/>
                    <a:pt x="350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4DBC098-BF91-4613-B9F1-569E6F0E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573" y="1796962"/>
              <a:ext cx="334963" cy="1047752"/>
            </a:xfrm>
            <a:custGeom>
              <a:avLst/>
              <a:gdLst>
                <a:gd name="T0" fmla="*/ 24 w 109"/>
                <a:gd name="T1" fmla="*/ 310 h 337"/>
                <a:gd name="T2" fmla="*/ 40 w 109"/>
                <a:gd name="T3" fmla="*/ 330 h 337"/>
                <a:gd name="T4" fmla="*/ 90 w 109"/>
                <a:gd name="T5" fmla="*/ 332 h 337"/>
                <a:gd name="T6" fmla="*/ 109 w 109"/>
                <a:gd name="T7" fmla="*/ 308 h 337"/>
                <a:gd name="T8" fmla="*/ 108 w 109"/>
                <a:gd name="T9" fmla="*/ 174 h 337"/>
                <a:gd name="T10" fmla="*/ 107 w 109"/>
                <a:gd name="T11" fmla="*/ 174 h 337"/>
                <a:gd name="T12" fmla="*/ 107 w 109"/>
                <a:gd name="T13" fmla="*/ 144 h 337"/>
                <a:gd name="T14" fmla="*/ 107 w 109"/>
                <a:gd name="T15" fmla="*/ 40 h 337"/>
                <a:gd name="T16" fmla="*/ 84 w 109"/>
                <a:gd name="T17" fmla="*/ 7 h 337"/>
                <a:gd name="T18" fmla="*/ 36 w 109"/>
                <a:gd name="T19" fmla="*/ 7 h 337"/>
                <a:gd name="T20" fmla="*/ 11 w 109"/>
                <a:gd name="T21" fmla="*/ 30 h 337"/>
                <a:gd name="T22" fmla="*/ 6 w 109"/>
                <a:gd name="T23" fmla="*/ 53 h 337"/>
                <a:gd name="T24" fmla="*/ 1 w 109"/>
                <a:gd name="T25" fmla="*/ 130 h 337"/>
                <a:gd name="T26" fmla="*/ 8 w 109"/>
                <a:gd name="T27" fmla="*/ 251 h 337"/>
                <a:gd name="T28" fmla="*/ 24 w 109"/>
                <a:gd name="T29" fmla="*/ 31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337">
                  <a:moveTo>
                    <a:pt x="24" y="310"/>
                  </a:moveTo>
                  <a:cubicBezTo>
                    <a:pt x="27" y="319"/>
                    <a:pt x="32" y="326"/>
                    <a:pt x="40" y="330"/>
                  </a:cubicBezTo>
                  <a:cubicBezTo>
                    <a:pt x="57" y="337"/>
                    <a:pt x="73" y="337"/>
                    <a:pt x="90" y="332"/>
                  </a:cubicBezTo>
                  <a:cubicBezTo>
                    <a:pt x="101" y="329"/>
                    <a:pt x="109" y="320"/>
                    <a:pt x="109" y="308"/>
                  </a:cubicBezTo>
                  <a:cubicBezTo>
                    <a:pt x="108" y="263"/>
                    <a:pt x="108" y="219"/>
                    <a:pt x="108" y="174"/>
                  </a:cubicBezTo>
                  <a:cubicBezTo>
                    <a:pt x="108" y="174"/>
                    <a:pt x="108" y="174"/>
                    <a:pt x="107" y="174"/>
                  </a:cubicBezTo>
                  <a:cubicBezTo>
                    <a:pt x="107" y="164"/>
                    <a:pt x="107" y="154"/>
                    <a:pt x="107" y="144"/>
                  </a:cubicBezTo>
                  <a:cubicBezTo>
                    <a:pt x="107" y="109"/>
                    <a:pt x="107" y="75"/>
                    <a:pt x="107" y="40"/>
                  </a:cubicBezTo>
                  <a:cubicBezTo>
                    <a:pt x="107" y="25"/>
                    <a:pt x="97" y="12"/>
                    <a:pt x="84" y="7"/>
                  </a:cubicBezTo>
                  <a:cubicBezTo>
                    <a:pt x="67" y="0"/>
                    <a:pt x="51" y="1"/>
                    <a:pt x="36" y="7"/>
                  </a:cubicBezTo>
                  <a:cubicBezTo>
                    <a:pt x="25" y="12"/>
                    <a:pt x="16" y="18"/>
                    <a:pt x="11" y="30"/>
                  </a:cubicBezTo>
                  <a:cubicBezTo>
                    <a:pt x="9" y="37"/>
                    <a:pt x="7" y="45"/>
                    <a:pt x="6" y="53"/>
                  </a:cubicBezTo>
                  <a:cubicBezTo>
                    <a:pt x="4" y="79"/>
                    <a:pt x="2" y="104"/>
                    <a:pt x="1" y="130"/>
                  </a:cubicBezTo>
                  <a:cubicBezTo>
                    <a:pt x="0" y="170"/>
                    <a:pt x="2" y="210"/>
                    <a:pt x="8" y="251"/>
                  </a:cubicBezTo>
                  <a:cubicBezTo>
                    <a:pt x="11" y="271"/>
                    <a:pt x="15" y="291"/>
                    <a:pt x="24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E5E90B80-8A77-4BB3-8898-EDA1A9814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373" y="1868400"/>
              <a:ext cx="327025" cy="982664"/>
            </a:xfrm>
            <a:custGeom>
              <a:avLst/>
              <a:gdLst>
                <a:gd name="T0" fmla="*/ 0 w 106"/>
                <a:gd name="T1" fmla="*/ 91 h 316"/>
                <a:gd name="T2" fmla="*/ 6 w 106"/>
                <a:gd name="T3" fmla="*/ 177 h 316"/>
                <a:gd name="T4" fmla="*/ 17 w 106"/>
                <a:gd name="T5" fmla="*/ 250 h 316"/>
                <a:gd name="T6" fmla="*/ 33 w 106"/>
                <a:gd name="T7" fmla="*/ 295 h 316"/>
                <a:gd name="T8" fmla="*/ 54 w 106"/>
                <a:gd name="T9" fmla="*/ 313 h 316"/>
                <a:gd name="T10" fmla="*/ 88 w 106"/>
                <a:gd name="T11" fmla="*/ 312 h 316"/>
                <a:gd name="T12" fmla="*/ 105 w 106"/>
                <a:gd name="T13" fmla="*/ 287 h 316"/>
                <a:gd name="T14" fmla="*/ 103 w 106"/>
                <a:gd name="T15" fmla="*/ 258 h 316"/>
                <a:gd name="T16" fmla="*/ 97 w 106"/>
                <a:gd name="T17" fmla="*/ 170 h 316"/>
                <a:gd name="T18" fmla="*/ 91 w 106"/>
                <a:gd name="T19" fmla="*/ 69 h 316"/>
                <a:gd name="T20" fmla="*/ 88 w 106"/>
                <a:gd name="T21" fmla="*/ 29 h 316"/>
                <a:gd name="T22" fmla="*/ 64 w 106"/>
                <a:gd name="T23" fmla="*/ 4 h 316"/>
                <a:gd name="T24" fmla="*/ 1 w 106"/>
                <a:gd name="T25" fmla="*/ 58 h 316"/>
                <a:gd name="T26" fmla="*/ 1 w 106"/>
                <a:gd name="T27" fmla="*/ 90 h 316"/>
                <a:gd name="T28" fmla="*/ 0 w 106"/>
                <a:gd name="T29" fmla="*/ 9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316">
                  <a:moveTo>
                    <a:pt x="0" y="91"/>
                  </a:moveTo>
                  <a:cubicBezTo>
                    <a:pt x="2" y="119"/>
                    <a:pt x="3" y="148"/>
                    <a:pt x="6" y="177"/>
                  </a:cubicBezTo>
                  <a:cubicBezTo>
                    <a:pt x="7" y="202"/>
                    <a:pt x="11" y="226"/>
                    <a:pt x="17" y="250"/>
                  </a:cubicBezTo>
                  <a:cubicBezTo>
                    <a:pt x="21" y="266"/>
                    <a:pt x="26" y="281"/>
                    <a:pt x="33" y="295"/>
                  </a:cubicBezTo>
                  <a:cubicBezTo>
                    <a:pt x="37" y="304"/>
                    <a:pt x="43" y="311"/>
                    <a:pt x="54" y="313"/>
                  </a:cubicBezTo>
                  <a:cubicBezTo>
                    <a:pt x="65" y="316"/>
                    <a:pt x="76" y="316"/>
                    <a:pt x="88" y="312"/>
                  </a:cubicBezTo>
                  <a:cubicBezTo>
                    <a:pt x="98" y="308"/>
                    <a:pt x="106" y="299"/>
                    <a:pt x="105" y="287"/>
                  </a:cubicBezTo>
                  <a:cubicBezTo>
                    <a:pt x="104" y="277"/>
                    <a:pt x="104" y="268"/>
                    <a:pt x="103" y="258"/>
                  </a:cubicBezTo>
                  <a:cubicBezTo>
                    <a:pt x="101" y="229"/>
                    <a:pt x="99" y="199"/>
                    <a:pt x="97" y="170"/>
                  </a:cubicBezTo>
                  <a:cubicBezTo>
                    <a:pt x="95" y="136"/>
                    <a:pt x="93" y="103"/>
                    <a:pt x="91" y="69"/>
                  </a:cubicBezTo>
                  <a:cubicBezTo>
                    <a:pt x="90" y="56"/>
                    <a:pt x="90" y="43"/>
                    <a:pt x="88" y="29"/>
                  </a:cubicBezTo>
                  <a:cubicBezTo>
                    <a:pt x="87" y="14"/>
                    <a:pt x="76" y="6"/>
                    <a:pt x="64" y="4"/>
                  </a:cubicBezTo>
                  <a:cubicBezTo>
                    <a:pt x="33" y="0"/>
                    <a:pt x="1" y="21"/>
                    <a:pt x="1" y="58"/>
                  </a:cubicBezTo>
                  <a:cubicBezTo>
                    <a:pt x="1" y="69"/>
                    <a:pt x="1" y="80"/>
                    <a:pt x="1" y="90"/>
                  </a:cubicBezTo>
                  <a:cubicBezTo>
                    <a:pt x="1" y="91"/>
                    <a:pt x="0" y="91"/>
                    <a:pt x="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D9A4D370-A8BA-4488-AC3B-91506D300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811" y="1749337"/>
              <a:ext cx="350838" cy="541338"/>
            </a:xfrm>
            <a:custGeom>
              <a:avLst/>
              <a:gdLst>
                <a:gd name="T0" fmla="*/ 7 w 114"/>
                <a:gd name="T1" fmla="*/ 160 h 174"/>
                <a:gd name="T2" fmla="*/ 48 w 114"/>
                <a:gd name="T3" fmla="*/ 164 h 174"/>
                <a:gd name="T4" fmla="*/ 109 w 114"/>
                <a:gd name="T5" fmla="*/ 174 h 174"/>
                <a:gd name="T6" fmla="*/ 109 w 114"/>
                <a:gd name="T7" fmla="*/ 171 h 174"/>
                <a:gd name="T8" fmla="*/ 112 w 114"/>
                <a:gd name="T9" fmla="*/ 107 h 174"/>
                <a:gd name="T10" fmla="*/ 114 w 114"/>
                <a:gd name="T11" fmla="*/ 45 h 174"/>
                <a:gd name="T12" fmla="*/ 110 w 114"/>
                <a:gd name="T13" fmla="*/ 28 h 174"/>
                <a:gd name="T14" fmla="*/ 85 w 114"/>
                <a:gd name="T15" fmla="*/ 6 h 174"/>
                <a:gd name="T16" fmla="*/ 36 w 114"/>
                <a:gd name="T17" fmla="*/ 6 h 174"/>
                <a:gd name="T18" fmla="*/ 6 w 114"/>
                <a:gd name="T19" fmla="*/ 49 h 174"/>
                <a:gd name="T20" fmla="*/ 0 w 114"/>
                <a:gd name="T21" fmla="*/ 152 h 174"/>
                <a:gd name="T22" fmla="*/ 7 w 114"/>
                <a:gd name="T23" fmla="*/ 16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74">
                  <a:moveTo>
                    <a:pt x="7" y="160"/>
                  </a:moveTo>
                  <a:cubicBezTo>
                    <a:pt x="20" y="161"/>
                    <a:pt x="34" y="162"/>
                    <a:pt x="48" y="164"/>
                  </a:cubicBezTo>
                  <a:cubicBezTo>
                    <a:pt x="68" y="167"/>
                    <a:pt x="88" y="170"/>
                    <a:pt x="109" y="174"/>
                  </a:cubicBezTo>
                  <a:cubicBezTo>
                    <a:pt x="109" y="173"/>
                    <a:pt x="109" y="172"/>
                    <a:pt x="109" y="171"/>
                  </a:cubicBezTo>
                  <a:cubicBezTo>
                    <a:pt x="110" y="150"/>
                    <a:pt x="111" y="128"/>
                    <a:pt x="112" y="107"/>
                  </a:cubicBezTo>
                  <a:cubicBezTo>
                    <a:pt x="113" y="86"/>
                    <a:pt x="114" y="65"/>
                    <a:pt x="114" y="45"/>
                  </a:cubicBezTo>
                  <a:cubicBezTo>
                    <a:pt x="114" y="39"/>
                    <a:pt x="112" y="33"/>
                    <a:pt x="110" y="28"/>
                  </a:cubicBezTo>
                  <a:cubicBezTo>
                    <a:pt x="105" y="17"/>
                    <a:pt x="96" y="10"/>
                    <a:pt x="85" y="6"/>
                  </a:cubicBezTo>
                  <a:cubicBezTo>
                    <a:pt x="69" y="0"/>
                    <a:pt x="52" y="0"/>
                    <a:pt x="36" y="6"/>
                  </a:cubicBezTo>
                  <a:cubicBezTo>
                    <a:pt x="17" y="14"/>
                    <a:pt x="7" y="29"/>
                    <a:pt x="6" y="49"/>
                  </a:cubicBezTo>
                  <a:cubicBezTo>
                    <a:pt x="3" y="83"/>
                    <a:pt x="2" y="118"/>
                    <a:pt x="0" y="152"/>
                  </a:cubicBezTo>
                  <a:cubicBezTo>
                    <a:pt x="0" y="159"/>
                    <a:pt x="0" y="159"/>
                    <a:pt x="7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B28B8ABE-CDC8-46A7-8764-9A1F10508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699" y="1817600"/>
              <a:ext cx="341313" cy="547688"/>
            </a:xfrm>
            <a:custGeom>
              <a:avLst/>
              <a:gdLst>
                <a:gd name="T0" fmla="*/ 4 w 111"/>
                <a:gd name="T1" fmla="*/ 155 h 176"/>
                <a:gd name="T2" fmla="*/ 19 w 111"/>
                <a:gd name="T3" fmla="*/ 158 h 176"/>
                <a:gd name="T4" fmla="*/ 81 w 111"/>
                <a:gd name="T5" fmla="*/ 171 h 176"/>
                <a:gd name="T6" fmla="*/ 105 w 111"/>
                <a:gd name="T7" fmla="*/ 176 h 176"/>
                <a:gd name="T8" fmla="*/ 107 w 111"/>
                <a:gd name="T9" fmla="*/ 159 h 176"/>
                <a:gd name="T10" fmla="*/ 108 w 111"/>
                <a:gd name="T11" fmla="*/ 47 h 176"/>
                <a:gd name="T12" fmla="*/ 99 w 111"/>
                <a:gd name="T13" fmla="*/ 23 h 176"/>
                <a:gd name="T14" fmla="*/ 38 w 111"/>
                <a:gd name="T15" fmla="*/ 5 h 176"/>
                <a:gd name="T16" fmla="*/ 10 w 111"/>
                <a:gd name="T17" fmla="*/ 35 h 176"/>
                <a:gd name="T18" fmla="*/ 4 w 111"/>
                <a:gd name="T19" fmla="*/ 100 h 176"/>
                <a:gd name="T20" fmla="*/ 0 w 111"/>
                <a:gd name="T21" fmla="*/ 150 h 176"/>
                <a:gd name="T22" fmla="*/ 4 w 111"/>
                <a:gd name="T23" fmla="*/ 1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76">
                  <a:moveTo>
                    <a:pt x="4" y="155"/>
                  </a:moveTo>
                  <a:cubicBezTo>
                    <a:pt x="9" y="156"/>
                    <a:pt x="14" y="157"/>
                    <a:pt x="19" y="158"/>
                  </a:cubicBezTo>
                  <a:cubicBezTo>
                    <a:pt x="39" y="162"/>
                    <a:pt x="60" y="166"/>
                    <a:pt x="81" y="171"/>
                  </a:cubicBezTo>
                  <a:cubicBezTo>
                    <a:pt x="89" y="172"/>
                    <a:pt x="96" y="174"/>
                    <a:pt x="105" y="176"/>
                  </a:cubicBezTo>
                  <a:cubicBezTo>
                    <a:pt x="105" y="170"/>
                    <a:pt x="106" y="164"/>
                    <a:pt x="107" y="159"/>
                  </a:cubicBezTo>
                  <a:cubicBezTo>
                    <a:pt x="108" y="122"/>
                    <a:pt x="111" y="84"/>
                    <a:pt x="108" y="47"/>
                  </a:cubicBezTo>
                  <a:cubicBezTo>
                    <a:pt x="107" y="38"/>
                    <a:pt x="105" y="30"/>
                    <a:pt x="99" y="23"/>
                  </a:cubicBezTo>
                  <a:cubicBezTo>
                    <a:pt x="82" y="5"/>
                    <a:pt x="61" y="0"/>
                    <a:pt x="38" y="5"/>
                  </a:cubicBezTo>
                  <a:cubicBezTo>
                    <a:pt x="20" y="10"/>
                    <a:pt x="11" y="21"/>
                    <a:pt x="10" y="35"/>
                  </a:cubicBezTo>
                  <a:cubicBezTo>
                    <a:pt x="7" y="56"/>
                    <a:pt x="5" y="78"/>
                    <a:pt x="4" y="100"/>
                  </a:cubicBezTo>
                  <a:cubicBezTo>
                    <a:pt x="2" y="116"/>
                    <a:pt x="1" y="133"/>
                    <a:pt x="0" y="150"/>
                  </a:cubicBezTo>
                  <a:cubicBezTo>
                    <a:pt x="0" y="153"/>
                    <a:pt x="1" y="154"/>
                    <a:pt x="4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GB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Oval 21">
            <a:extLst>
              <a:ext uri="{FF2B5EF4-FFF2-40B4-BE49-F238E27FC236}">
                <a16:creationId xmlns:a16="http://schemas.microsoft.com/office/drawing/2014/main" id="{F47407B3-9218-41A8-A2E2-A15955947210}"/>
              </a:ext>
            </a:extLst>
          </p:cNvPr>
          <p:cNvSpPr/>
          <p:nvPr/>
        </p:nvSpPr>
        <p:spPr>
          <a:xfrm>
            <a:off x="6250682" y="1518855"/>
            <a:ext cx="580724" cy="5807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GB" sz="1350" kern="120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75" name="Group 50">
            <a:extLst>
              <a:ext uri="{FF2B5EF4-FFF2-40B4-BE49-F238E27FC236}">
                <a16:creationId xmlns:a16="http://schemas.microsoft.com/office/drawing/2014/main" id="{991E6BD4-0F4D-4CC2-9DF9-7B2CF04704BD}"/>
              </a:ext>
            </a:extLst>
          </p:cNvPr>
          <p:cNvGrpSpPr/>
          <p:nvPr/>
        </p:nvGrpSpPr>
        <p:grpSpPr>
          <a:xfrm>
            <a:off x="6335491" y="1581858"/>
            <a:ext cx="452933" cy="413135"/>
            <a:chOff x="3665538" y="1665288"/>
            <a:chExt cx="3702050" cy="2944812"/>
          </a:xfrm>
          <a:solidFill>
            <a:schemeClr val="bg1"/>
          </a:solidFill>
        </p:grpSpPr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7AA013DE-26B4-45BE-B86B-16DDA8070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47">
              <a:extLst>
                <a:ext uri="{FF2B5EF4-FFF2-40B4-BE49-F238E27FC236}">
                  <a16:creationId xmlns:a16="http://schemas.microsoft.com/office/drawing/2014/main" id="{5FB675C1-C292-460B-9AA2-A0B1BA1EC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48">
              <a:extLst>
                <a:ext uri="{FF2B5EF4-FFF2-40B4-BE49-F238E27FC236}">
                  <a16:creationId xmlns:a16="http://schemas.microsoft.com/office/drawing/2014/main" id="{5F3133C0-FA24-4748-B8A9-ED48E781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49">
              <a:extLst>
                <a:ext uri="{FF2B5EF4-FFF2-40B4-BE49-F238E27FC236}">
                  <a16:creationId xmlns:a16="http://schemas.microsoft.com/office/drawing/2014/main" id="{A62099C8-2348-464D-B4F0-C4A62241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50">
              <a:extLst>
                <a:ext uri="{FF2B5EF4-FFF2-40B4-BE49-F238E27FC236}">
                  <a16:creationId xmlns:a16="http://schemas.microsoft.com/office/drawing/2014/main" id="{25FCEAAC-2EBE-41EF-BC0D-B232553F2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Oval 17">
            <a:extLst>
              <a:ext uri="{FF2B5EF4-FFF2-40B4-BE49-F238E27FC236}">
                <a16:creationId xmlns:a16="http://schemas.microsoft.com/office/drawing/2014/main" id="{89411438-5816-4FA5-AEBC-9B87FD3441B3}"/>
              </a:ext>
            </a:extLst>
          </p:cNvPr>
          <p:cNvSpPr/>
          <p:nvPr/>
        </p:nvSpPr>
        <p:spPr>
          <a:xfrm>
            <a:off x="4819693" y="2987166"/>
            <a:ext cx="774299" cy="7742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6" name="Group 27">
            <a:extLst>
              <a:ext uri="{FF2B5EF4-FFF2-40B4-BE49-F238E27FC236}">
                <a16:creationId xmlns:a16="http://schemas.microsoft.com/office/drawing/2014/main" id="{CBA5744D-CDD2-452B-A989-930572A4B9E9}"/>
              </a:ext>
            </a:extLst>
          </p:cNvPr>
          <p:cNvGrpSpPr/>
          <p:nvPr/>
        </p:nvGrpSpPr>
        <p:grpSpPr>
          <a:xfrm rot="20404528">
            <a:off x="4828603" y="2970042"/>
            <a:ext cx="773080" cy="808545"/>
            <a:chOff x="4742068" y="1262522"/>
            <a:chExt cx="520700" cy="1146176"/>
          </a:xfrm>
          <a:solidFill>
            <a:schemeClr val="bg1"/>
          </a:solidFill>
        </p:grpSpPr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AA261F7B-98AD-46DC-BCD0-E854F1A5A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068" y="1448260"/>
              <a:ext cx="520700" cy="960438"/>
            </a:xfrm>
            <a:custGeom>
              <a:avLst/>
              <a:gdLst>
                <a:gd name="T0" fmla="*/ 359 w 740"/>
                <a:gd name="T1" fmla="*/ 85 h 685"/>
                <a:gd name="T2" fmla="*/ 297 w 740"/>
                <a:gd name="T3" fmla="*/ 76 h 685"/>
                <a:gd name="T4" fmla="*/ 263 w 740"/>
                <a:gd name="T5" fmla="*/ 70 h 685"/>
                <a:gd name="T6" fmla="*/ 241 w 740"/>
                <a:gd name="T7" fmla="*/ 80 h 685"/>
                <a:gd name="T8" fmla="*/ 179 w 740"/>
                <a:gd name="T9" fmla="*/ 154 h 685"/>
                <a:gd name="T10" fmla="*/ 147 w 740"/>
                <a:gd name="T11" fmla="*/ 165 h 685"/>
                <a:gd name="T12" fmla="*/ 123 w 740"/>
                <a:gd name="T13" fmla="*/ 141 h 685"/>
                <a:gd name="T14" fmla="*/ 129 w 740"/>
                <a:gd name="T15" fmla="*/ 114 h 685"/>
                <a:gd name="T16" fmla="*/ 214 w 740"/>
                <a:gd name="T17" fmla="*/ 12 h 685"/>
                <a:gd name="T18" fmla="*/ 237 w 740"/>
                <a:gd name="T19" fmla="*/ 1 h 685"/>
                <a:gd name="T20" fmla="*/ 402 w 740"/>
                <a:gd name="T21" fmla="*/ 2 h 685"/>
                <a:gd name="T22" fmla="*/ 502 w 740"/>
                <a:gd name="T23" fmla="*/ 43 h 685"/>
                <a:gd name="T24" fmla="*/ 544 w 740"/>
                <a:gd name="T25" fmla="*/ 99 h 685"/>
                <a:gd name="T26" fmla="*/ 582 w 740"/>
                <a:gd name="T27" fmla="*/ 170 h 685"/>
                <a:gd name="T28" fmla="*/ 603 w 740"/>
                <a:gd name="T29" fmla="*/ 210 h 685"/>
                <a:gd name="T30" fmla="*/ 614 w 740"/>
                <a:gd name="T31" fmla="*/ 213 h 685"/>
                <a:gd name="T32" fmla="*/ 690 w 740"/>
                <a:gd name="T33" fmla="*/ 161 h 685"/>
                <a:gd name="T34" fmla="*/ 724 w 740"/>
                <a:gd name="T35" fmla="*/ 160 h 685"/>
                <a:gd name="T36" fmla="*/ 739 w 740"/>
                <a:gd name="T37" fmla="*/ 190 h 685"/>
                <a:gd name="T38" fmla="*/ 722 w 740"/>
                <a:gd name="T39" fmla="*/ 217 h 685"/>
                <a:gd name="T40" fmla="*/ 679 w 740"/>
                <a:gd name="T41" fmla="*/ 247 h 685"/>
                <a:gd name="T42" fmla="*/ 606 w 740"/>
                <a:gd name="T43" fmla="*/ 297 h 685"/>
                <a:gd name="T44" fmla="*/ 569 w 740"/>
                <a:gd name="T45" fmla="*/ 287 h 685"/>
                <a:gd name="T46" fmla="*/ 488 w 740"/>
                <a:gd name="T47" fmla="*/ 170 h 685"/>
                <a:gd name="T48" fmla="*/ 486 w 740"/>
                <a:gd name="T49" fmla="*/ 168 h 685"/>
                <a:gd name="T50" fmla="*/ 423 w 740"/>
                <a:gd name="T51" fmla="*/ 257 h 685"/>
                <a:gd name="T52" fmla="*/ 434 w 740"/>
                <a:gd name="T53" fmla="*/ 268 h 685"/>
                <a:gd name="T54" fmla="*/ 554 w 740"/>
                <a:gd name="T55" fmla="*/ 374 h 685"/>
                <a:gd name="T56" fmla="*/ 570 w 740"/>
                <a:gd name="T57" fmla="*/ 388 h 685"/>
                <a:gd name="T58" fmla="*/ 583 w 740"/>
                <a:gd name="T59" fmla="*/ 419 h 685"/>
                <a:gd name="T60" fmla="*/ 583 w 740"/>
                <a:gd name="T61" fmla="*/ 483 h 685"/>
                <a:gd name="T62" fmla="*/ 584 w 740"/>
                <a:gd name="T63" fmla="*/ 637 h 685"/>
                <a:gd name="T64" fmla="*/ 563 w 740"/>
                <a:gd name="T65" fmla="*/ 674 h 685"/>
                <a:gd name="T66" fmla="*/ 505 w 740"/>
                <a:gd name="T67" fmla="*/ 652 h 685"/>
                <a:gd name="T68" fmla="*/ 503 w 740"/>
                <a:gd name="T69" fmla="*/ 637 h 685"/>
                <a:gd name="T70" fmla="*/ 503 w 740"/>
                <a:gd name="T71" fmla="*/ 465 h 685"/>
                <a:gd name="T72" fmla="*/ 485 w 740"/>
                <a:gd name="T73" fmla="*/ 431 h 685"/>
                <a:gd name="T74" fmla="*/ 361 w 740"/>
                <a:gd name="T75" fmla="*/ 345 h 685"/>
                <a:gd name="T76" fmla="*/ 359 w 740"/>
                <a:gd name="T77" fmla="*/ 344 h 685"/>
                <a:gd name="T78" fmla="*/ 330 w 740"/>
                <a:gd name="T79" fmla="*/ 384 h 685"/>
                <a:gd name="T80" fmla="*/ 291 w 740"/>
                <a:gd name="T81" fmla="*/ 437 h 685"/>
                <a:gd name="T82" fmla="*/ 259 w 740"/>
                <a:gd name="T83" fmla="*/ 454 h 685"/>
                <a:gd name="T84" fmla="*/ 41 w 740"/>
                <a:gd name="T85" fmla="*/ 455 h 685"/>
                <a:gd name="T86" fmla="*/ 1 w 740"/>
                <a:gd name="T87" fmla="*/ 412 h 685"/>
                <a:gd name="T88" fmla="*/ 42 w 740"/>
                <a:gd name="T89" fmla="*/ 373 h 685"/>
                <a:gd name="T90" fmla="*/ 205 w 740"/>
                <a:gd name="T91" fmla="*/ 373 h 685"/>
                <a:gd name="T92" fmla="*/ 237 w 740"/>
                <a:gd name="T93" fmla="*/ 352 h 685"/>
                <a:gd name="T94" fmla="*/ 271 w 740"/>
                <a:gd name="T95" fmla="*/ 278 h 685"/>
                <a:gd name="T96" fmla="*/ 304 w 740"/>
                <a:gd name="T97" fmla="*/ 206 h 685"/>
                <a:gd name="T98" fmla="*/ 334 w 740"/>
                <a:gd name="T99" fmla="*/ 141 h 685"/>
                <a:gd name="T100" fmla="*/ 358 w 740"/>
                <a:gd name="T101" fmla="*/ 88 h 685"/>
                <a:gd name="T102" fmla="*/ 359 w 740"/>
                <a:gd name="T103" fmla="*/ 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685">
                  <a:moveTo>
                    <a:pt x="359" y="85"/>
                  </a:moveTo>
                  <a:cubicBezTo>
                    <a:pt x="338" y="82"/>
                    <a:pt x="318" y="79"/>
                    <a:pt x="297" y="76"/>
                  </a:cubicBezTo>
                  <a:cubicBezTo>
                    <a:pt x="286" y="74"/>
                    <a:pt x="274" y="72"/>
                    <a:pt x="263" y="70"/>
                  </a:cubicBezTo>
                  <a:cubicBezTo>
                    <a:pt x="253" y="69"/>
                    <a:pt x="247" y="73"/>
                    <a:pt x="241" y="80"/>
                  </a:cubicBezTo>
                  <a:cubicBezTo>
                    <a:pt x="220" y="105"/>
                    <a:pt x="200" y="129"/>
                    <a:pt x="179" y="154"/>
                  </a:cubicBezTo>
                  <a:cubicBezTo>
                    <a:pt x="171" y="164"/>
                    <a:pt x="159" y="168"/>
                    <a:pt x="147" y="165"/>
                  </a:cubicBezTo>
                  <a:cubicBezTo>
                    <a:pt x="134" y="162"/>
                    <a:pt x="126" y="154"/>
                    <a:pt x="123" y="141"/>
                  </a:cubicBezTo>
                  <a:cubicBezTo>
                    <a:pt x="120" y="132"/>
                    <a:pt x="122" y="122"/>
                    <a:pt x="129" y="114"/>
                  </a:cubicBezTo>
                  <a:cubicBezTo>
                    <a:pt x="157" y="80"/>
                    <a:pt x="185" y="46"/>
                    <a:pt x="214" y="12"/>
                  </a:cubicBezTo>
                  <a:cubicBezTo>
                    <a:pt x="220" y="5"/>
                    <a:pt x="227" y="1"/>
                    <a:pt x="237" y="1"/>
                  </a:cubicBezTo>
                  <a:cubicBezTo>
                    <a:pt x="292" y="1"/>
                    <a:pt x="347" y="0"/>
                    <a:pt x="402" y="2"/>
                  </a:cubicBezTo>
                  <a:cubicBezTo>
                    <a:pt x="440" y="3"/>
                    <a:pt x="474" y="18"/>
                    <a:pt x="502" y="43"/>
                  </a:cubicBezTo>
                  <a:cubicBezTo>
                    <a:pt x="520" y="59"/>
                    <a:pt x="533" y="79"/>
                    <a:pt x="544" y="99"/>
                  </a:cubicBezTo>
                  <a:cubicBezTo>
                    <a:pt x="556" y="123"/>
                    <a:pt x="569" y="147"/>
                    <a:pt x="582" y="170"/>
                  </a:cubicBezTo>
                  <a:cubicBezTo>
                    <a:pt x="589" y="184"/>
                    <a:pt x="596" y="197"/>
                    <a:pt x="603" y="210"/>
                  </a:cubicBezTo>
                  <a:cubicBezTo>
                    <a:pt x="606" y="215"/>
                    <a:pt x="610" y="216"/>
                    <a:pt x="614" y="213"/>
                  </a:cubicBezTo>
                  <a:cubicBezTo>
                    <a:pt x="640" y="196"/>
                    <a:pt x="665" y="178"/>
                    <a:pt x="690" y="161"/>
                  </a:cubicBezTo>
                  <a:cubicBezTo>
                    <a:pt x="701" y="154"/>
                    <a:pt x="713" y="154"/>
                    <a:pt x="724" y="160"/>
                  </a:cubicBezTo>
                  <a:cubicBezTo>
                    <a:pt x="734" y="167"/>
                    <a:pt x="740" y="177"/>
                    <a:pt x="739" y="190"/>
                  </a:cubicBezTo>
                  <a:cubicBezTo>
                    <a:pt x="739" y="202"/>
                    <a:pt x="732" y="210"/>
                    <a:pt x="722" y="217"/>
                  </a:cubicBezTo>
                  <a:cubicBezTo>
                    <a:pt x="707" y="227"/>
                    <a:pt x="693" y="237"/>
                    <a:pt x="679" y="247"/>
                  </a:cubicBezTo>
                  <a:cubicBezTo>
                    <a:pt x="655" y="263"/>
                    <a:pt x="631" y="280"/>
                    <a:pt x="606" y="297"/>
                  </a:cubicBezTo>
                  <a:cubicBezTo>
                    <a:pt x="593" y="305"/>
                    <a:pt x="577" y="299"/>
                    <a:pt x="569" y="287"/>
                  </a:cubicBezTo>
                  <a:cubicBezTo>
                    <a:pt x="542" y="248"/>
                    <a:pt x="515" y="209"/>
                    <a:pt x="488" y="170"/>
                  </a:cubicBezTo>
                  <a:cubicBezTo>
                    <a:pt x="488" y="170"/>
                    <a:pt x="487" y="169"/>
                    <a:pt x="486" y="168"/>
                  </a:cubicBezTo>
                  <a:cubicBezTo>
                    <a:pt x="465" y="198"/>
                    <a:pt x="444" y="227"/>
                    <a:pt x="423" y="257"/>
                  </a:cubicBezTo>
                  <a:cubicBezTo>
                    <a:pt x="427" y="261"/>
                    <a:pt x="431" y="265"/>
                    <a:pt x="434" y="268"/>
                  </a:cubicBezTo>
                  <a:cubicBezTo>
                    <a:pt x="474" y="303"/>
                    <a:pt x="514" y="338"/>
                    <a:pt x="554" y="374"/>
                  </a:cubicBezTo>
                  <a:cubicBezTo>
                    <a:pt x="559" y="378"/>
                    <a:pt x="565" y="383"/>
                    <a:pt x="570" y="388"/>
                  </a:cubicBezTo>
                  <a:cubicBezTo>
                    <a:pt x="579" y="396"/>
                    <a:pt x="583" y="407"/>
                    <a:pt x="583" y="419"/>
                  </a:cubicBezTo>
                  <a:cubicBezTo>
                    <a:pt x="583" y="440"/>
                    <a:pt x="583" y="461"/>
                    <a:pt x="583" y="483"/>
                  </a:cubicBezTo>
                  <a:cubicBezTo>
                    <a:pt x="584" y="534"/>
                    <a:pt x="584" y="585"/>
                    <a:pt x="584" y="637"/>
                  </a:cubicBezTo>
                  <a:cubicBezTo>
                    <a:pt x="584" y="653"/>
                    <a:pt x="577" y="666"/>
                    <a:pt x="563" y="674"/>
                  </a:cubicBezTo>
                  <a:cubicBezTo>
                    <a:pt x="541" y="685"/>
                    <a:pt x="513" y="676"/>
                    <a:pt x="505" y="652"/>
                  </a:cubicBezTo>
                  <a:cubicBezTo>
                    <a:pt x="503" y="647"/>
                    <a:pt x="503" y="642"/>
                    <a:pt x="503" y="637"/>
                  </a:cubicBezTo>
                  <a:cubicBezTo>
                    <a:pt x="502" y="579"/>
                    <a:pt x="502" y="522"/>
                    <a:pt x="503" y="465"/>
                  </a:cubicBezTo>
                  <a:cubicBezTo>
                    <a:pt x="503" y="450"/>
                    <a:pt x="498" y="439"/>
                    <a:pt x="485" y="431"/>
                  </a:cubicBezTo>
                  <a:cubicBezTo>
                    <a:pt x="444" y="402"/>
                    <a:pt x="402" y="373"/>
                    <a:pt x="361" y="345"/>
                  </a:cubicBezTo>
                  <a:cubicBezTo>
                    <a:pt x="361" y="344"/>
                    <a:pt x="360" y="344"/>
                    <a:pt x="359" y="344"/>
                  </a:cubicBezTo>
                  <a:cubicBezTo>
                    <a:pt x="350" y="357"/>
                    <a:pt x="340" y="371"/>
                    <a:pt x="330" y="384"/>
                  </a:cubicBezTo>
                  <a:cubicBezTo>
                    <a:pt x="317" y="402"/>
                    <a:pt x="304" y="420"/>
                    <a:pt x="291" y="437"/>
                  </a:cubicBezTo>
                  <a:cubicBezTo>
                    <a:pt x="283" y="448"/>
                    <a:pt x="273" y="454"/>
                    <a:pt x="259" y="454"/>
                  </a:cubicBezTo>
                  <a:cubicBezTo>
                    <a:pt x="186" y="454"/>
                    <a:pt x="113" y="455"/>
                    <a:pt x="41" y="455"/>
                  </a:cubicBezTo>
                  <a:cubicBezTo>
                    <a:pt x="17" y="455"/>
                    <a:pt x="0" y="435"/>
                    <a:pt x="1" y="412"/>
                  </a:cubicBezTo>
                  <a:cubicBezTo>
                    <a:pt x="1" y="390"/>
                    <a:pt x="21" y="373"/>
                    <a:pt x="42" y="373"/>
                  </a:cubicBezTo>
                  <a:cubicBezTo>
                    <a:pt x="97" y="373"/>
                    <a:pt x="151" y="373"/>
                    <a:pt x="205" y="373"/>
                  </a:cubicBezTo>
                  <a:cubicBezTo>
                    <a:pt x="226" y="373"/>
                    <a:pt x="231" y="367"/>
                    <a:pt x="237" y="352"/>
                  </a:cubicBezTo>
                  <a:cubicBezTo>
                    <a:pt x="248" y="327"/>
                    <a:pt x="260" y="303"/>
                    <a:pt x="271" y="278"/>
                  </a:cubicBezTo>
                  <a:cubicBezTo>
                    <a:pt x="282" y="254"/>
                    <a:pt x="293" y="230"/>
                    <a:pt x="304" y="206"/>
                  </a:cubicBezTo>
                  <a:cubicBezTo>
                    <a:pt x="314" y="184"/>
                    <a:pt x="324" y="163"/>
                    <a:pt x="334" y="141"/>
                  </a:cubicBezTo>
                  <a:cubicBezTo>
                    <a:pt x="342" y="123"/>
                    <a:pt x="350" y="106"/>
                    <a:pt x="358" y="88"/>
                  </a:cubicBezTo>
                  <a:cubicBezTo>
                    <a:pt x="358" y="88"/>
                    <a:pt x="358" y="87"/>
                    <a:pt x="3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1FB7C0F7-0841-45BB-96BD-8E250BC1A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806" y="1262522"/>
              <a:ext cx="111125" cy="219075"/>
            </a:xfrm>
            <a:custGeom>
              <a:avLst/>
              <a:gdLst>
                <a:gd name="T0" fmla="*/ 78 w 157"/>
                <a:gd name="T1" fmla="*/ 0 h 156"/>
                <a:gd name="T2" fmla="*/ 157 w 157"/>
                <a:gd name="T3" fmla="*/ 78 h 156"/>
                <a:gd name="T4" fmla="*/ 79 w 157"/>
                <a:gd name="T5" fmla="*/ 156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3" y="0"/>
                    <a:pt x="157" y="34"/>
                    <a:pt x="157" y="78"/>
                  </a:cubicBezTo>
                  <a:cubicBezTo>
                    <a:pt x="156" y="121"/>
                    <a:pt x="123" y="156"/>
                    <a:pt x="79" y="156"/>
                  </a:cubicBezTo>
                  <a:cubicBezTo>
                    <a:pt x="34" y="156"/>
                    <a:pt x="0" y="122"/>
                    <a:pt x="0" y="78"/>
                  </a:cubicBezTo>
                  <a:cubicBezTo>
                    <a:pt x="0" y="33"/>
                    <a:pt x="34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76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CA96F-4D6B-4E3F-84BB-6CA36A12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9345"/>
          </a:xfrm>
        </p:spPr>
        <p:txBody>
          <a:bodyPr>
            <a:normAutofit/>
          </a:bodyPr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ЗАЯВЛЕНИЕ ДОЛЖНО СОДЕРЖАТЬ СЛЕДУЮЩЕЕ:</a:t>
            </a:r>
            <a:endParaRPr lang="x-none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Жалоба в налоговую инспекцию">
            <a:extLst>
              <a:ext uri="{FF2B5EF4-FFF2-40B4-BE49-F238E27FC236}">
                <a16:creationId xmlns:a16="http://schemas.microsoft.com/office/drawing/2014/main" id="{F3935D93-E0D5-46A2-B733-CCFD9A400A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3188"/>
            <a:ext cx="2057829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1D49B7F-5DDF-44A4-B8C4-ADFE4E8A9743}"/>
              </a:ext>
            </a:extLst>
          </p:cNvPr>
          <p:cNvGraphicFramePr>
            <a:graphicFrameLocks noGrp="1"/>
          </p:cNvGraphicFramePr>
          <p:nvPr/>
        </p:nvGraphicFramePr>
        <p:xfrm>
          <a:off x="2878428" y="1110803"/>
          <a:ext cx="6085267" cy="3523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5267">
                  <a:extLst>
                    <a:ext uri="{9D8B030D-6E8A-4147-A177-3AD203B41FA5}">
                      <a16:colId xmlns:a16="http://schemas.microsoft.com/office/drawing/2014/main" val="674718305"/>
                    </a:ext>
                  </a:extLst>
                </a:gridCol>
              </a:tblGrid>
              <a:tr h="629380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Наименование органа, которому адресуется заявление (жалоба)</a:t>
                      </a:r>
                      <a:endParaRPr lang="x-none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772703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500" b="1" dirty="0"/>
                        <a:t>Данные о заявителе</a:t>
                      </a:r>
                    </a:p>
                    <a:p>
                      <a:endParaRPr lang="x-none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8376538"/>
                  </a:ext>
                </a:extLst>
              </a:tr>
              <a:tr h="542276">
                <a:tc>
                  <a:txBody>
                    <a:bodyPr/>
                    <a:lstStyle/>
                    <a:p>
                      <a:r>
                        <a:rPr lang="ru-RU" sz="1500" b="1" dirty="0"/>
                        <a:t>Комиссия, чьи действия обжалуются</a:t>
                      </a:r>
                      <a:endParaRPr lang="x-none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5665613"/>
                  </a:ext>
                </a:extLst>
              </a:tr>
              <a:tr h="540913">
                <a:tc>
                  <a:txBody>
                    <a:bodyPr/>
                    <a:lstStyle/>
                    <a:p>
                      <a:r>
                        <a:rPr lang="ru-RU" sz="1500" b="1" dirty="0"/>
                        <a:t>Описание нарушений</a:t>
                      </a:r>
                      <a:endParaRPr lang="x-none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4537436"/>
                  </a:ext>
                </a:extLst>
              </a:tr>
              <a:tr h="531254">
                <a:tc>
                  <a:txBody>
                    <a:bodyPr/>
                    <a:lstStyle/>
                    <a:p>
                      <a:r>
                        <a:rPr lang="ru-RU" sz="1500" b="1" dirty="0"/>
                        <a:t>Доказательства, подтверждающие нарушения</a:t>
                      </a:r>
                      <a:endParaRPr lang="x-none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7955814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ru-RU" sz="1500" b="1" dirty="0"/>
                        <a:t>Требования заявителя </a:t>
                      </a:r>
                    </a:p>
                    <a:p>
                      <a:endParaRPr lang="ru-RU" sz="1500" b="1" dirty="0"/>
                    </a:p>
                    <a:p>
                      <a:r>
                        <a:rPr lang="ru-RU" sz="1500" b="1" dirty="0"/>
                        <a:t>Дату и подпись заявителя</a:t>
                      </a:r>
                      <a:endParaRPr lang="x-none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74522068"/>
                  </a:ext>
                </a:extLst>
              </a:tr>
            </a:tbl>
          </a:graphicData>
        </a:graphic>
      </p:graphicFrame>
      <p:pic>
        <p:nvPicPr>
          <p:cNvPr id="1030" name="Picture 6" descr="Мы не можем рассматривать жалобы, по которым идут судебные ...">
            <a:extLst>
              <a:ext uri="{FF2B5EF4-FFF2-40B4-BE49-F238E27FC236}">
                <a16:creationId xmlns:a16="http://schemas.microsoft.com/office/drawing/2014/main" id="{5F794C80-E95F-42CF-9971-C1BD0102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4" y="2581410"/>
            <a:ext cx="2195405" cy="19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1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4CE03-2174-4955-9B30-F725D448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2412"/>
          </a:xfrm>
        </p:spPr>
        <p:txBody>
          <a:bodyPr>
            <a:normAutofit/>
          </a:bodyPr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ДОКАЗАТЕЛЬСТВОМ МОГУТ СЛУЖИТЬ</a:t>
            </a:r>
            <a:endParaRPr lang="x-none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1F87F88-B211-45F0-89E3-8F2C31DA25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35252" y="956256"/>
          <a:ext cx="5337488" cy="375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488">
                  <a:extLst>
                    <a:ext uri="{9D8B030D-6E8A-4147-A177-3AD203B41FA5}">
                      <a16:colId xmlns:a16="http://schemas.microsoft.com/office/drawing/2014/main" val="3247185938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r>
                        <a:rPr lang="ru-RU" sz="2100" dirty="0"/>
                        <a:t>Объяснительная очевидца (свидетеля)</a:t>
                      </a:r>
                    </a:p>
                    <a:p>
                      <a:endParaRPr lang="x-none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8540208"/>
                  </a:ext>
                </a:extLst>
              </a:tr>
              <a:tr h="907961">
                <a:tc>
                  <a:txBody>
                    <a:bodyPr/>
                    <a:lstStyle/>
                    <a:p>
                      <a:r>
                        <a:rPr lang="ru-RU" sz="2100" dirty="0"/>
                        <a:t>Акт фиксирования нарушения</a:t>
                      </a:r>
                    </a:p>
                    <a:p>
                      <a:endParaRPr lang="x-none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0915904"/>
                  </a:ext>
                </a:extLst>
              </a:tr>
              <a:tr h="907961">
                <a:tc>
                  <a:txBody>
                    <a:bodyPr/>
                    <a:lstStyle/>
                    <a:p>
                      <a:r>
                        <a:rPr lang="ru-RU" sz="2100" dirty="0"/>
                        <a:t>Аудиозапись, видеозапись</a:t>
                      </a:r>
                    </a:p>
                    <a:p>
                      <a:endParaRPr lang="x-none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986775"/>
                  </a:ext>
                </a:extLst>
              </a:tr>
              <a:tr h="907961">
                <a:tc>
                  <a:txBody>
                    <a:bodyPr/>
                    <a:lstStyle/>
                    <a:p>
                      <a:r>
                        <a:rPr lang="ru-RU" sz="2100" dirty="0"/>
                        <a:t>Фотографии</a:t>
                      </a:r>
                    </a:p>
                    <a:p>
                      <a:endParaRPr lang="x-none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3520226"/>
                  </a:ext>
                </a:extLst>
              </a:tr>
            </a:tbl>
          </a:graphicData>
        </a:graphic>
      </p:graphicFrame>
      <p:pic>
        <p:nvPicPr>
          <p:cNvPr id="2052" name="Picture 4" descr="Как правильно подать жалобу бизнес-омбудсмену КР — критерии">
            <a:extLst>
              <a:ext uri="{FF2B5EF4-FFF2-40B4-BE49-F238E27FC236}">
                <a16:creationId xmlns:a16="http://schemas.microsoft.com/office/drawing/2014/main" id="{62E2EC3D-FCE5-4127-A67F-7C948E3E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52" y="1864218"/>
            <a:ext cx="2060497" cy="111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АВИЛА ПРИМЕНЕНИЯ СРЕДСТВ АУДИО И ВИДЕО ФИКСАЦИИ СУДЕБНОГО ...">
            <a:extLst>
              <a:ext uri="{FF2B5EF4-FFF2-40B4-BE49-F238E27FC236}">
                <a16:creationId xmlns:a16="http://schemas.microsoft.com/office/drawing/2014/main" id="{BAD0D016-DFF4-4036-8A9F-C64EFE96D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8" y="3032325"/>
            <a:ext cx="2060497" cy="11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фото фотографий">
            <a:extLst>
              <a:ext uri="{FF2B5EF4-FFF2-40B4-BE49-F238E27FC236}">
                <a16:creationId xmlns:a16="http://schemas.microsoft.com/office/drawing/2014/main" id="{FF1BE5D2-00D5-4509-B7DD-13CCE8750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52" y="3932927"/>
            <a:ext cx="2037880" cy="10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фото жалобы">
            <a:extLst>
              <a:ext uri="{FF2B5EF4-FFF2-40B4-BE49-F238E27FC236}">
                <a16:creationId xmlns:a16="http://schemas.microsoft.com/office/drawing/2014/main" id="{B8AEDEEE-322D-4956-B8B7-A2B69185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8" y="749489"/>
            <a:ext cx="2060497" cy="111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2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851053" y="836957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</a:pPr>
            <a:r>
              <a:rPr lang="ru-RU" sz="3200" kern="1200" dirty="0">
                <a:solidFill>
                  <a:schemeClr val="bg1"/>
                </a:solidFill>
                <a:latin typeface="Trebuchet MS"/>
                <a:ea typeface="+mn-ea"/>
                <a:cs typeface="+mn-cs"/>
              </a:rPr>
              <a:t>Сроки подачи жалоб, заявлений в избирательные комиссии</a:t>
            </a:r>
            <a:br>
              <a:rPr lang="ru-RU" sz="32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/>
                <a:ea typeface="+mn-ea"/>
                <a:cs typeface="+mn-cs"/>
              </a:rPr>
            </a:br>
            <a:endParaRPr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F21D86-1DC6-4F42-AAD4-4ADB00F97EB9}"/>
              </a:ext>
            </a:extLst>
          </p:cNvPr>
          <p:cNvSpPr/>
          <p:nvPr/>
        </p:nvSpPr>
        <p:spPr>
          <a:xfrm>
            <a:off x="672029" y="2127747"/>
            <a:ext cx="81524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Незамедлительно как субъекту стало известно о нарушении его избирательных прав, принятии решений, совершении действия (бездействия) – </a:t>
            </a:r>
          </a:p>
          <a:p>
            <a:pPr marL="45720" indent="0" algn="ctr">
              <a:buNone/>
            </a:pPr>
            <a:r>
              <a:rPr lang="ru-RU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НО НЕ ПОЗДНЕЕ 3 КАЛЕНДАРНЫХ ДНЕЙ</a:t>
            </a:r>
          </a:p>
        </p:txBody>
      </p:sp>
      <p:grpSp>
        <p:nvGrpSpPr>
          <p:cNvPr id="9" name="Group 31">
            <a:extLst>
              <a:ext uri="{FF2B5EF4-FFF2-40B4-BE49-F238E27FC236}">
                <a16:creationId xmlns:a16="http://schemas.microsoft.com/office/drawing/2014/main" id="{83AF2B51-3102-4AD9-A4D2-713EEC214091}"/>
              </a:ext>
            </a:extLst>
          </p:cNvPr>
          <p:cNvGrpSpPr/>
          <p:nvPr/>
        </p:nvGrpSpPr>
        <p:grpSpPr>
          <a:xfrm>
            <a:off x="6718887" y="24993"/>
            <a:ext cx="676669" cy="2018981"/>
            <a:chOff x="5844264" y="-41132"/>
            <a:chExt cx="902225" cy="2691974"/>
          </a:xfrm>
          <a:solidFill>
            <a:schemeClr val="bg1"/>
          </a:solidFill>
        </p:grpSpPr>
        <p:grpSp>
          <p:nvGrpSpPr>
            <p:cNvPr id="10" name="Group 118">
              <a:extLst>
                <a:ext uri="{FF2B5EF4-FFF2-40B4-BE49-F238E27FC236}">
                  <a16:creationId xmlns:a16="http://schemas.microsoft.com/office/drawing/2014/main" id="{9F9ABD6E-6057-4E3E-B384-48443DEDC682}"/>
                </a:ext>
              </a:extLst>
            </p:cNvPr>
            <p:cNvGrpSpPr/>
            <p:nvPr/>
          </p:nvGrpSpPr>
          <p:grpSpPr>
            <a:xfrm>
              <a:off x="5844264" y="1151265"/>
              <a:ext cx="902225" cy="1499577"/>
              <a:chOff x="10268256" y="991107"/>
              <a:chExt cx="1077358" cy="1790663"/>
            </a:xfrm>
            <a:grpFill/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FC3C0DE5-73CE-430F-AF02-05BAF57FBD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007A7D">
                      <a:lumMod val="60000"/>
                      <a:lumOff val="40000"/>
                    </a:srgb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C62BB8E8-5556-4E12-8B24-EC88E1A549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36C69417-8A9A-4C94-A76C-50CBE41E8A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7767D056-32EA-422C-9034-97ACD336E8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B4585747-5599-4A87-8CED-32D126CB30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GB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" name="Straight Connector 135">
              <a:extLst>
                <a:ext uri="{FF2B5EF4-FFF2-40B4-BE49-F238E27FC236}">
                  <a16:creationId xmlns:a16="http://schemas.microsoft.com/office/drawing/2014/main" id="{B0FE11ED-15AB-48C5-A9E0-BE448AE9EB4C}"/>
                </a:ext>
              </a:extLst>
            </p:cNvPr>
            <p:cNvCxnSpPr>
              <a:cxnSpLocks/>
            </p:cNvCxnSpPr>
            <p:nvPr/>
          </p:nvCxnSpPr>
          <p:spPr>
            <a:xfrm>
              <a:off x="6290612" y="-41132"/>
              <a:ext cx="0" cy="1214545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9289D52-F866-48B3-A108-538E299D4B65}"/>
              </a:ext>
            </a:extLst>
          </p:cNvPr>
          <p:cNvGrpSpPr/>
          <p:nvPr/>
        </p:nvGrpSpPr>
        <p:grpSpPr>
          <a:xfrm>
            <a:off x="4912512" y="1201167"/>
            <a:ext cx="3276602" cy="2833724"/>
            <a:chOff x="4294189" y="2099011"/>
            <a:chExt cx="4071936" cy="35215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397E0F-2706-4238-A468-BE1BD0AC7D3C}"/>
                </a:ext>
              </a:extLst>
            </p:cNvPr>
            <p:cNvGrpSpPr/>
            <p:nvPr/>
          </p:nvGrpSpPr>
          <p:grpSpPr>
            <a:xfrm>
              <a:off x="4294189" y="2099011"/>
              <a:ext cx="1293811" cy="2659977"/>
              <a:chOff x="4411663" y="-1588"/>
              <a:chExt cx="3349625" cy="6886576"/>
            </a:xfrm>
            <a:solidFill>
              <a:schemeClr val="bg1"/>
            </a:solidFill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0F6FB0B6-00EB-4301-BE37-1E67FDCF2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663" y="1236663"/>
                <a:ext cx="3349625" cy="5648325"/>
              </a:xfrm>
              <a:custGeom>
                <a:avLst/>
                <a:gdLst>
                  <a:gd name="T0" fmla="*/ 741 w 1419"/>
                  <a:gd name="T1" fmla="*/ 1208 h 2374"/>
                  <a:gd name="T2" fmla="*/ 758 w 1419"/>
                  <a:gd name="T3" fmla="*/ 1357 h 2374"/>
                  <a:gd name="T4" fmla="*/ 730 w 1419"/>
                  <a:gd name="T5" fmla="*/ 1791 h 2374"/>
                  <a:gd name="T6" fmla="*/ 638 w 1419"/>
                  <a:gd name="T7" fmla="*/ 2236 h 2374"/>
                  <a:gd name="T8" fmla="*/ 471 w 1419"/>
                  <a:gd name="T9" fmla="*/ 2360 h 2374"/>
                  <a:gd name="T10" fmla="*/ 353 w 1419"/>
                  <a:gd name="T11" fmla="*/ 2187 h 2374"/>
                  <a:gd name="T12" fmla="*/ 432 w 1419"/>
                  <a:gd name="T13" fmla="*/ 1795 h 2374"/>
                  <a:gd name="T14" fmla="*/ 446 w 1419"/>
                  <a:gd name="T15" fmla="*/ 1243 h 2374"/>
                  <a:gd name="T16" fmla="*/ 415 w 1419"/>
                  <a:gd name="T17" fmla="*/ 872 h 2374"/>
                  <a:gd name="T18" fmla="*/ 459 w 1419"/>
                  <a:gd name="T19" fmla="*/ 512 h 2374"/>
                  <a:gd name="T20" fmla="*/ 461 w 1419"/>
                  <a:gd name="T21" fmla="*/ 488 h 2374"/>
                  <a:gd name="T22" fmla="*/ 326 w 1419"/>
                  <a:gd name="T23" fmla="*/ 687 h 2374"/>
                  <a:gd name="T24" fmla="*/ 253 w 1419"/>
                  <a:gd name="T25" fmla="*/ 955 h 2374"/>
                  <a:gd name="T26" fmla="*/ 115 w 1419"/>
                  <a:gd name="T27" fmla="*/ 1046 h 2374"/>
                  <a:gd name="T28" fmla="*/ 17 w 1419"/>
                  <a:gd name="T29" fmla="*/ 894 h 2374"/>
                  <a:gd name="T30" fmla="*/ 122 w 1419"/>
                  <a:gd name="T31" fmla="*/ 522 h 2374"/>
                  <a:gd name="T32" fmla="*/ 177 w 1419"/>
                  <a:gd name="T33" fmla="*/ 437 h 2374"/>
                  <a:gd name="T34" fmla="*/ 539 w 1419"/>
                  <a:gd name="T35" fmla="*/ 52 h 2374"/>
                  <a:gd name="T36" fmla="*/ 669 w 1419"/>
                  <a:gd name="T37" fmla="*/ 15 h 2374"/>
                  <a:gd name="T38" fmla="*/ 751 w 1419"/>
                  <a:gd name="T39" fmla="*/ 34 h 2374"/>
                  <a:gd name="T40" fmla="*/ 979 w 1419"/>
                  <a:gd name="T41" fmla="*/ 312 h 2374"/>
                  <a:gd name="T42" fmla="*/ 976 w 1419"/>
                  <a:gd name="T43" fmla="*/ 468 h 2374"/>
                  <a:gd name="T44" fmla="*/ 976 w 1419"/>
                  <a:gd name="T45" fmla="*/ 504 h 2374"/>
                  <a:gd name="T46" fmla="*/ 1199 w 1419"/>
                  <a:gd name="T47" fmla="*/ 524 h 2374"/>
                  <a:gd name="T48" fmla="*/ 1301 w 1419"/>
                  <a:gd name="T49" fmla="*/ 531 h 2374"/>
                  <a:gd name="T50" fmla="*/ 1415 w 1419"/>
                  <a:gd name="T51" fmla="*/ 655 h 2374"/>
                  <a:gd name="T52" fmla="*/ 1280 w 1419"/>
                  <a:gd name="T53" fmla="*/ 766 h 2374"/>
                  <a:gd name="T54" fmla="*/ 1013 w 1419"/>
                  <a:gd name="T55" fmla="*/ 743 h 2374"/>
                  <a:gd name="T56" fmla="*/ 967 w 1419"/>
                  <a:gd name="T57" fmla="*/ 740 h 2374"/>
                  <a:gd name="T58" fmla="*/ 967 w 1419"/>
                  <a:gd name="T59" fmla="*/ 901 h 2374"/>
                  <a:gd name="T60" fmla="*/ 1036 w 1419"/>
                  <a:gd name="T61" fmla="*/ 1002 h 2374"/>
                  <a:gd name="T62" fmla="*/ 1270 w 1419"/>
                  <a:gd name="T63" fmla="*/ 1093 h 2374"/>
                  <a:gd name="T64" fmla="*/ 1398 w 1419"/>
                  <a:gd name="T65" fmla="*/ 1271 h 2374"/>
                  <a:gd name="T66" fmla="*/ 1387 w 1419"/>
                  <a:gd name="T67" fmla="*/ 1767 h 2374"/>
                  <a:gd name="T68" fmla="*/ 1384 w 1419"/>
                  <a:gd name="T69" fmla="*/ 1913 h 2374"/>
                  <a:gd name="T70" fmla="*/ 1237 w 1419"/>
                  <a:gd name="T71" fmla="*/ 2061 h 2374"/>
                  <a:gd name="T72" fmla="*/ 1087 w 1419"/>
                  <a:gd name="T73" fmla="*/ 1909 h 2374"/>
                  <a:gd name="T74" fmla="*/ 1100 w 1419"/>
                  <a:gd name="T75" fmla="*/ 1380 h 2374"/>
                  <a:gd name="T76" fmla="*/ 1086 w 1419"/>
                  <a:gd name="T77" fmla="*/ 1344 h 2374"/>
                  <a:gd name="T78" fmla="*/ 741 w 1419"/>
                  <a:gd name="T79" fmla="*/ 1208 h 2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19" h="2374">
                    <a:moveTo>
                      <a:pt x="741" y="1208"/>
                    </a:moveTo>
                    <a:cubicBezTo>
                      <a:pt x="748" y="1263"/>
                      <a:pt x="751" y="1310"/>
                      <a:pt x="758" y="1357"/>
                    </a:cubicBezTo>
                    <a:cubicBezTo>
                      <a:pt x="782" y="1504"/>
                      <a:pt x="762" y="1647"/>
                      <a:pt x="730" y="1791"/>
                    </a:cubicBezTo>
                    <a:cubicBezTo>
                      <a:pt x="698" y="1939"/>
                      <a:pt x="668" y="2087"/>
                      <a:pt x="638" y="2236"/>
                    </a:cubicBezTo>
                    <a:cubicBezTo>
                      <a:pt x="621" y="2319"/>
                      <a:pt x="549" y="2374"/>
                      <a:pt x="471" y="2360"/>
                    </a:cubicBezTo>
                    <a:cubicBezTo>
                      <a:pt x="389" y="2346"/>
                      <a:pt x="337" y="2273"/>
                      <a:pt x="353" y="2187"/>
                    </a:cubicBezTo>
                    <a:cubicBezTo>
                      <a:pt x="377" y="2056"/>
                      <a:pt x="397" y="1923"/>
                      <a:pt x="432" y="1795"/>
                    </a:cubicBezTo>
                    <a:cubicBezTo>
                      <a:pt x="483" y="1611"/>
                      <a:pt x="469" y="1428"/>
                      <a:pt x="446" y="1243"/>
                    </a:cubicBezTo>
                    <a:cubicBezTo>
                      <a:pt x="431" y="1120"/>
                      <a:pt x="402" y="998"/>
                      <a:pt x="415" y="872"/>
                    </a:cubicBezTo>
                    <a:cubicBezTo>
                      <a:pt x="428" y="752"/>
                      <a:pt x="444" y="632"/>
                      <a:pt x="459" y="512"/>
                    </a:cubicBezTo>
                    <a:cubicBezTo>
                      <a:pt x="459" y="506"/>
                      <a:pt x="460" y="501"/>
                      <a:pt x="461" y="488"/>
                    </a:cubicBezTo>
                    <a:cubicBezTo>
                      <a:pt x="398" y="548"/>
                      <a:pt x="344" y="602"/>
                      <a:pt x="326" y="687"/>
                    </a:cubicBezTo>
                    <a:cubicBezTo>
                      <a:pt x="308" y="777"/>
                      <a:pt x="278" y="866"/>
                      <a:pt x="253" y="955"/>
                    </a:cubicBezTo>
                    <a:cubicBezTo>
                      <a:pt x="233" y="1024"/>
                      <a:pt x="176" y="1061"/>
                      <a:pt x="115" y="1046"/>
                    </a:cubicBezTo>
                    <a:cubicBezTo>
                      <a:pt x="47" y="1029"/>
                      <a:pt x="0" y="961"/>
                      <a:pt x="17" y="894"/>
                    </a:cubicBezTo>
                    <a:cubicBezTo>
                      <a:pt x="49" y="769"/>
                      <a:pt x="84" y="645"/>
                      <a:pt x="122" y="522"/>
                    </a:cubicBezTo>
                    <a:cubicBezTo>
                      <a:pt x="131" y="491"/>
                      <a:pt x="154" y="462"/>
                      <a:pt x="177" y="437"/>
                    </a:cubicBezTo>
                    <a:cubicBezTo>
                      <a:pt x="296" y="308"/>
                      <a:pt x="418" y="180"/>
                      <a:pt x="539" y="52"/>
                    </a:cubicBezTo>
                    <a:cubicBezTo>
                      <a:pt x="574" y="14"/>
                      <a:pt x="617" y="0"/>
                      <a:pt x="669" y="15"/>
                    </a:cubicBezTo>
                    <a:cubicBezTo>
                      <a:pt x="696" y="23"/>
                      <a:pt x="724" y="28"/>
                      <a:pt x="751" y="34"/>
                    </a:cubicBezTo>
                    <a:cubicBezTo>
                      <a:pt x="881" y="59"/>
                      <a:pt x="980" y="180"/>
                      <a:pt x="979" y="312"/>
                    </a:cubicBezTo>
                    <a:cubicBezTo>
                      <a:pt x="978" y="364"/>
                      <a:pt x="977" y="416"/>
                      <a:pt x="976" y="468"/>
                    </a:cubicBezTo>
                    <a:cubicBezTo>
                      <a:pt x="976" y="479"/>
                      <a:pt x="976" y="490"/>
                      <a:pt x="976" y="504"/>
                    </a:cubicBezTo>
                    <a:cubicBezTo>
                      <a:pt x="1053" y="511"/>
                      <a:pt x="1126" y="517"/>
                      <a:pt x="1199" y="524"/>
                    </a:cubicBezTo>
                    <a:cubicBezTo>
                      <a:pt x="1233" y="526"/>
                      <a:pt x="1267" y="528"/>
                      <a:pt x="1301" y="531"/>
                    </a:cubicBezTo>
                    <a:cubicBezTo>
                      <a:pt x="1376" y="537"/>
                      <a:pt x="1419" y="584"/>
                      <a:pt x="1415" y="655"/>
                    </a:cubicBezTo>
                    <a:cubicBezTo>
                      <a:pt x="1410" y="720"/>
                      <a:pt x="1349" y="771"/>
                      <a:pt x="1280" y="766"/>
                    </a:cubicBezTo>
                    <a:cubicBezTo>
                      <a:pt x="1191" y="759"/>
                      <a:pt x="1102" y="751"/>
                      <a:pt x="1013" y="743"/>
                    </a:cubicBezTo>
                    <a:cubicBezTo>
                      <a:pt x="1001" y="742"/>
                      <a:pt x="989" y="742"/>
                      <a:pt x="967" y="740"/>
                    </a:cubicBezTo>
                    <a:cubicBezTo>
                      <a:pt x="967" y="796"/>
                      <a:pt x="968" y="848"/>
                      <a:pt x="967" y="901"/>
                    </a:cubicBezTo>
                    <a:cubicBezTo>
                      <a:pt x="967" y="975"/>
                      <a:pt x="967" y="975"/>
                      <a:pt x="1036" y="1002"/>
                    </a:cubicBezTo>
                    <a:cubicBezTo>
                      <a:pt x="1114" y="1033"/>
                      <a:pt x="1192" y="1063"/>
                      <a:pt x="1270" y="1093"/>
                    </a:cubicBezTo>
                    <a:cubicBezTo>
                      <a:pt x="1353" y="1124"/>
                      <a:pt x="1398" y="1186"/>
                      <a:pt x="1398" y="1271"/>
                    </a:cubicBezTo>
                    <a:cubicBezTo>
                      <a:pt x="1398" y="1436"/>
                      <a:pt x="1391" y="1602"/>
                      <a:pt x="1387" y="1767"/>
                    </a:cubicBezTo>
                    <a:cubicBezTo>
                      <a:pt x="1386" y="1815"/>
                      <a:pt x="1386" y="1864"/>
                      <a:pt x="1384" y="1913"/>
                    </a:cubicBezTo>
                    <a:cubicBezTo>
                      <a:pt x="1382" y="2002"/>
                      <a:pt x="1321" y="2062"/>
                      <a:pt x="1237" y="2061"/>
                    </a:cubicBezTo>
                    <a:cubicBezTo>
                      <a:pt x="1147" y="2060"/>
                      <a:pt x="1085" y="2000"/>
                      <a:pt x="1087" y="1909"/>
                    </a:cubicBezTo>
                    <a:cubicBezTo>
                      <a:pt x="1090" y="1733"/>
                      <a:pt x="1096" y="1556"/>
                      <a:pt x="1100" y="1380"/>
                    </a:cubicBezTo>
                    <a:cubicBezTo>
                      <a:pt x="1101" y="1368"/>
                      <a:pt x="1094" y="1348"/>
                      <a:pt x="1086" y="1344"/>
                    </a:cubicBezTo>
                    <a:cubicBezTo>
                      <a:pt x="974" y="1298"/>
                      <a:pt x="862" y="1255"/>
                      <a:pt x="741" y="1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0E47E67A-F455-4EDC-8E68-ECACF44DE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-1588"/>
                <a:ext cx="1231900" cy="1241425"/>
              </a:xfrm>
              <a:custGeom>
                <a:avLst/>
                <a:gdLst>
                  <a:gd name="T0" fmla="*/ 522 w 522"/>
                  <a:gd name="T1" fmla="*/ 260 h 522"/>
                  <a:gd name="T2" fmla="*/ 261 w 522"/>
                  <a:gd name="T3" fmla="*/ 522 h 522"/>
                  <a:gd name="T4" fmla="*/ 1 w 522"/>
                  <a:gd name="T5" fmla="*/ 260 h 522"/>
                  <a:gd name="T6" fmla="*/ 263 w 522"/>
                  <a:gd name="T7" fmla="*/ 1 h 522"/>
                  <a:gd name="T8" fmla="*/ 522 w 522"/>
                  <a:gd name="T9" fmla="*/ 26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522">
                    <a:moveTo>
                      <a:pt x="522" y="260"/>
                    </a:moveTo>
                    <a:cubicBezTo>
                      <a:pt x="522" y="404"/>
                      <a:pt x="405" y="522"/>
                      <a:pt x="261" y="522"/>
                    </a:cubicBezTo>
                    <a:cubicBezTo>
                      <a:pt x="117" y="522"/>
                      <a:pt x="0" y="404"/>
                      <a:pt x="1" y="260"/>
                    </a:cubicBezTo>
                    <a:cubicBezTo>
                      <a:pt x="1" y="113"/>
                      <a:pt x="114" y="2"/>
                      <a:pt x="263" y="1"/>
                    </a:cubicBezTo>
                    <a:cubicBezTo>
                      <a:pt x="406" y="0"/>
                      <a:pt x="521" y="115"/>
                      <a:pt x="522" y="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srgbClr val="282F39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BF2AF48-D379-4277-B882-D9A7AAD42878}"/>
                </a:ext>
              </a:extLst>
            </p:cNvPr>
            <p:cNvGrpSpPr/>
            <p:nvPr/>
          </p:nvGrpSpPr>
          <p:grpSpPr>
            <a:xfrm>
              <a:off x="4397375" y="3263900"/>
              <a:ext cx="3968750" cy="2356670"/>
              <a:chOff x="7366000" y="3263900"/>
              <a:chExt cx="3968750" cy="235667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1C65C8-43EE-461C-86D2-1FB6C69D602C}"/>
                  </a:ext>
                </a:extLst>
              </p:cNvPr>
              <p:cNvSpPr/>
              <p:nvPr/>
            </p:nvSpPr>
            <p:spPr>
              <a:xfrm>
                <a:off x="9747250" y="3731354"/>
                <a:ext cx="793750" cy="18892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4F1954F-B8A0-4C5F-B3C6-A4AB90DDE991}"/>
                  </a:ext>
                </a:extLst>
              </p:cNvPr>
              <p:cNvSpPr/>
              <p:nvPr/>
            </p:nvSpPr>
            <p:spPr>
              <a:xfrm>
                <a:off x="8953500" y="4192888"/>
                <a:ext cx="793750" cy="142768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1128B62-A0BC-41B7-835B-73A82ED0762F}"/>
                  </a:ext>
                </a:extLst>
              </p:cNvPr>
              <p:cNvSpPr/>
              <p:nvPr/>
            </p:nvSpPr>
            <p:spPr>
              <a:xfrm>
                <a:off x="8159750" y="4654423"/>
                <a:ext cx="793750" cy="96614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8547544-8373-4911-9A3F-02A7FADB78D7}"/>
                  </a:ext>
                </a:extLst>
              </p:cNvPr>
              <p:cNvSpPr/>
              <p:nvPr/>
            </p:nvSpPr>
            <p:spPr>
              <a:xfrm>
                <a:off x="7366000" y="5115957"/>
                <a:ext cx="793750" cy="5046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552EA02-5DCD-4056-A9C8-12201BC2C3A2}"/>
                  </a:ext>
                </a:extLst>
              </p:cNvPr>
              <p:cNvSpPr/>
              <p:nvPr/>
            </p:nvSpPr>
            <p:spPr>
              <a:xfrm>
                <a:off x="10541000" y="3263900"/>
                <a:ext cx="793750" cy="235666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6B1106D-D982-4F68-9F2E-D154F829445A}"/>
              </a:ext>
            </a:extLst>
          </p:cNvPr>
          <p:cNvSpPr txBox="1"/>
          <p:nvPr/>
        </p:nvSpPr>
        <p:spPr>
          <a:xfrm>
            <a:off x="531271" y="1393644"/>
            <a:ext cx="882830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4875" b="1" kern="1200" dirty="0">
                <a:solidFill>
                  <a:srgbClr val="FCB414"/>
                </a:solidFill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lang="en-GB" sz="4875" b="1" kern="1200" dirty="0">
              <a:solidFill>
                <a:srgbClr val="FCB41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318617-9C80-407A-B117-E34C3C5475DA}"/>
              </a:ext>
            </a:extLst>
          </p:cNvPr>
          <p:cNvSpPr txBox="1"/>
          <p:nvPr/>
        </p:nvSpPr>
        <p:spPr>
          <a:xfrm>
            <a:off x="1309564" y="1441413"/>
            <a:ext cx="343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Noto Sans" panose="020B0502040504020204"/>
                <a:cs typeface="Times New Roman" panose="02020603050405020304" pitchFamily="18" charset="0"/>
              </a:rPr>
              <a:t>Решения и (или) действия (бездействие) УИК</a:t>
            </a:r>
            <a:endParaRPr lang="x-none" sz="1800" b="1" dirty="0">
              <a:solidFill>
                <a:schemeClr val="bg1"/>
              </a:solidFill>
              <a:latin typeface="Noto Sans" panose="020B0502040504020204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BDA041-090D-4C1C-8F86-0A90310F2FAE}"/>
              </a:ext>
            </a:extLst>
          </p:cNvPr>
          <p:cNvSpPr txBox="1"/>
          <p:nvPr/>
        </p:nvSpPr>
        <p:spPr>
          <a:xfrm>
            <a:off x="531271" y="2260419"/>
            <a:ext cx="882830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4875" b="1" kern="1200" dirty="0">
                <a:solidFill>
                  <a:srgbClr val="FCB414"/>
                </a:solidFill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lang="en-GB" sz="4875" b="1" kern="1200" dirty="0">
              <a:solidFill>
                <a:srgbClr val="FCB41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019ECC-519B-4F10-9707-AE49B0336B92}"/>
              </a:ext>
            </a:extLst>
          </p:cNvPr>
          <p:cNvSpPr txBox="1"/>
          <p:nvPr/>
        </p:nvSpPr>
        <p:spPr>
          <a:xfrm>
            <a:off x="1309564" y="2358524"/>
            <a:ext cx="346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Noto Sans" panose="020B0502040504020204"/>
                <a:cs typeface="Times New Roman" panose="02020603050405020304" pitchFamily="18" charset="0"/>
              </a:rPr>
              <a:t>Решения и (или) действия (бездействие) ТИК </a:t>
            </a:r>
            <a:endParaRPr lang="x-none" sz="1800" dirty="0">
              <a:solidFill>
                <a:schemeClr val="bg1"/>
              </a:solidFill>
              <a:latin typeface="Noto Sans" panose="020B0502040504020204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A44602-DCB3-4B89-A0BD-53FDBE1B57CA}"/>
              </a:ext>
            </a:extLst>
          </p:cNvPr>
          <p:cNvSpPr txBox="1"/>
          <p:nvPr/>
        </p:nvSpPr>
        <p:spPr>
          <a:xfrm>
            <a:off x="531271" y="3127194"/>
            <a:ext cx="882830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4875" b="1" kern="1200" dirty="0">
                <a:solidFill>
                  <a:srgbClr val="FCB414"/>
                </a:solidFill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lang="en-GB" sz="4875" b="1" kern="1200" dirty="0">
              <a:solidFill>
                <a:srgbClr val="FCB41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0466EB-C0E4-4A78-80C8-71CA21C39AD3}"/>
              </a:ext>
            </a:extLst>
          </p:cNvPr>
          <p:cNvSpPr txBox="1"/>
          <p:nvPr/>
        </p:nvSpPr>
        <p:spPr>
          <a:xfrm>
            <a:off x="1355533" y="3212282"/>
            <a:ext cx="1177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3200" kern="1200" dirty="0">
                <a:solidFill>
                  <a:srgbClr val="FFFFFF"/>
                </a:solidFill>
                <a:latin typeface="Noto Sans" panose="020B0502040504020204" pitchFamily="34"/>
                <a:ea typeface="+mn-ea"/>
                <a:cs typeface="+mn-cs"/>
              </a:rPr>
              <a:t>ЦИК</a:t>
            </a:r>
            <a:endParaRPr lang="en-GB" sz="32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2C132E-0352-4554-97B9-97CDF7CF0A01}"/>
              </a:ext>
            </a:extLst>
          </p:cNvPr>
          <p:cNvSpPr txBox="1"/>
          <p:nvPr/>
        </p:nvSpPr>
        <p:spPr>
          <a:xfrm>
            <a:off x="5616445" y="3238616"/>
            <a:ext cx="64456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2250" b="1" kern="1200" dirty="0">
                <a:solidFill>
                  <a:srgbClr val="282F39"/>
                </a:solidFill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lang="en-GB" sz="2250" b="1" kern="12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5E729A-54BC-4F95-A884-EBB7D8D55D10}"/>
              </a:ext>
            </a:extLst>
          </p:cNvPr>
          <p:cNvSpPr txBox="1"/>
          <p:nvPr/>
        </p:nvSpPr>
        <p:spPr>
          <a:xfrm>
            <a:off x="6923653" y="2484961"/>
            <a:ext cx="63871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2250" b="1" kern="1200" dirty="0">
                <a:solidFill>
                  <a:srgbClr val="282F39"/>
                </a:solidFill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lang="en-GB" sz="2250" b="1" kern="12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2F07B2-9D96-42EB-81A3-BEC059BB77DC}"/>
              </a:ext>
            </a:extLst>
          </p:cNvPr>
          <p:cNvSpPr txBox="1"/>
          <p:nvPr/>
        </p:nvSpPr>
        <p:spPr>
          <a:xfrm>
            <a:off x="6261005" y="2897746"/>
            <a:ext cx="64456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2250" b="1" kern="1200" dirty="0">
                <a:solidFill>
                  <a:srgbClr val="282F39"/>
                </a:solidFill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lang="en-GB" sz="2250" b="1" kern="12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FD54DD-CB45-4587-93F2-672060E8290C}"/>
              </a:ext>
            </a:extLst>
          </p:cNvPr>
          <p:cNvSpPr txBox="1"/>
          <p:nvPr/>
        </p:nvSpPr>
        <p:spPr>
          <a:xfrm>
            <a:off x="246268" y="85622"/>
            <a:ext cx="889773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75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Порядок рассмотрения жалоб (заявлений)</a:t>
            </a:r>
            <a:endParaRPr lang="en-GB" sz="375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3178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65611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СУБЪЕКТЫ ОБРАЩЕНИЙ, С ЗАЯВЛЕНИЯМИ (ЖАЛОБАМИ) В ИЗБИРАТЕЛЬНЫЕ КОМИССИИ</a:t>
            </a:r>
            <a:br>
              <a:rPr lang="ru-RU" sz="1800" dirty="0"/>
            </a:br>
            <a:br>
              <a:rPr lang="ru-RU" sz="1800" dirty="0"/>
            </a:br>
            <a:endParaRPr sz="18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3" name="Схема 32">
            <a:extLst>
              <a:ext uri="{FF2B5EF4-FFF2-40B4-BE49-F238E27FC236}">
                <a16:creationId xmlns:a16="http://schemas.microsoft.com/office/drawing/2014/main" id="{94F7EAA8-5251-4DA5-97C4-A81218DC9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844743"/>
              </p:ext>
            </p:extLst>
          </p:nvPr>
        </p:nvGraphicFramePr>
        <p:xfrm>
          <a:off x="849573" y="1375954"/>
          <a:ext cx="7052481" cy="357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Лектор">
            <a:extLst>
              <a:ext uri="{FF2B5EF4-FFF2-40B4-BE49-F238E27FC236}">
                <a16:creationId xmlns:a16="http://schemas.microsoft.com/office/drawing/2014/main" id="{6F5A6B4F-1241-471D-BA17-4DFA7F29F8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1946" y="2229394"/>
            <a:ext cx="505098" cy="505098"/>
          </a:xfrm>
          <a:prstGeom prst="rect">
            <a:avLst/>
          </a:prstGeom>
        </p:spPr>
      </p:pic>
      <p:pic>
        <p:nvPicPr>
          <p:cNvPr id="11" name="Рисунок 10" descr="Группа">
            <a:extLst>
              <a:ext uri="{FF2B5EF4-FFF2-40B4-BE49-F238E27FC236}">
                <a16:creationId xmlns:a16="http://schemas.microsoft.com/office/drawing/2014/main" id="{1E7F25E9-8A71-49EF-A3A9-8BEA18D1E3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3928" y="1492703"/>
            <a:ext cx="619942" cy="619942"/>
          </a:xfrm>
          <a:prstGeom prst="rect">
            <a:avLst/>
          </a:prstGeom>
        </p:spPr>
      </p:pic>
      <p:pic>
        <p:nvPicPr>
          <p:cNvPr id="13" name="Рисунок 12" descr="Целевая аудитория">
            <a:extLst>
              <a:ext uri="{FF2B5EF4-FFF2-40B4-BE49-F238E27FC236}">
                <a16:creationId xmlns:a16="http://schemas.microsoft.com/office/drawing/2014/main" id="{AFB1CE21-BBB0-4727-826B-C2D139F91C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4275" y="4134938"/>
            <a:ext cx="753291" cy="7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80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902062" y="176361"/>
            <a:ext cx="725527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750" kern="120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СРОКИ РАССМОТРЕНИЯ</a:t>
            </a:r>
            <a:endParaRPr lang="ru-RU" sz="375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AB9D946-5AA1-4354-B33E-5DD44832EBB3}"/>
              </a:ext>
            </a:extLst>
          </p:cNvPr>
          <p:cNvSpPr>
            <a:spLocks/>
          </p:cNvSpPr>
          <p:nvPr/>
        </p:nvSpPr>
        <p:spPr bwMode="auto">
          <a:xfrm>
            <a:off x="875661" y="2966031"/>
            <a:ext cx="389414" cy="344087"/>
          </a:xfrm>
          <a:custGeom>
            <a:avLst/>
            <a:gdLst>
              <a:gd name="T0" fmla="*/ 529 w 613"/>
              <a:gd name="T1" fmla="*/ 5 h 525"/>
              <a:gd name="T2" fmla="*/ 604 w 613"/>
              <a:gd name="T3" fmla="*/ 62 h 525"/>
              <a:gd name="T4" fmla="*/ 574 w 613"/>
              <a:gd name="T5" fmla="*/ 144 h 525"/>
              <a:gd name="T6" fmla="*/ 393 w 613"/>
              <a:gd name="T7" fmla="*/ 293 h 525"/>
              <a:gd name="T8" fmla="*/ 261 w 613"/>
              <a:gd name="T9" fmla="*/ 400 h 525"/>
              <a:gd name="T10" fmla="*/ 153 w 613"/>
              <a:gd name="T11" fmla="*/ 491 h 525"/>
              <a:gd name="T12" fmla="*/ 47 w 613"/>
              <a:gd name="T13" fmla="*/ 506 h 525"/>
              <a:gd name="T14" fmla="*/ 41 w 613"/>
              <a:gd name="T15" fmla="*/ 380 h 525"/>
              <a:gd name="T16" fmla="*/ 266 w 613"/>
              <a:gd name="T17" fmla="*/ 197 h 525"/>
              <a:gd name="T18" fmla="*/ 471 w 613"/>
              <a:gd name="T19" fmla="*/ 28 h 525"/>
              <a:gd name="T20" fmla="*/ 526 w 613"/>
              <a:gd name="T21" fmla="*/ 0 h 525"/>
              <a:gd name="T22" fmla="*/ 529 w 613"/>
              <a:gd name="T23" fmla="*/ 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3" h="525">
                <a:moveTo>
                  <a:pt x="529" y="5"/>
                </a:moveTo>
                <a:cubicBezTo>
                  <a:pt x="565" y="2"/>
                  <a:pt x="593" y="29"/>
                  <a:pt x="604" y="62"/>
                </a:cubicBezTo>
                <a:cubicBezTo>
                  <a:pt x="613" y="88"/>
                  <a:pt x="598" y="125"/>
                  <a:pt x="574" y="144"/>
                </a:cubicBezTo>
                <a:cubicBezTo>
                  <a:pt x="513" y="193"/>
                  <a:pt x="453" y="243"/>
                  <a:pt x="393" y="293"/>
                </a:cubicBezTo>
                <a:cubicBezTo>
                  <a:pt x="349" y="329"/>
                  <a:pt x="305" y="364"/>
                  <a:pt x="261" y="400"/>
                </a:cubicBezTo>
                <a:cubicBezTo>
                  <a:pt x="225" y="430"/>
                  <a:pt x="188" y="460"/>
                  <a:pt x="153" y="491"/>
                </a:cubicBezTo>
                <a:cubicBezTo>
                  <a:pt x="118" y="521"/>
                  <a:pt x="76" y="525"/>
                  <a:pt x="47" y="506"/>
                </a:cubicBezTo>
                <a:cubicBezTo>
                  <a:pt x="3" y="477"/>
                  <a:pt x="0" y="413"/>
                  <a:pt x="41" y="380"/>
                </a:cubicBezTo>
                <a:cubicBezTo>
                  <a:pt x="116" y="319"/>
                  <a:pt x="191" y="258"/>
                  <a:pt x="266" y="197"/>
                </a:cubicBezTo>
                <a:cubicBezTo>
                  <a:pt x="335" y="140"/>
                  <a:pt x="402" y="83"/>
                  <a:pt x="471" y="28"/>
                </a:cubicBezTo>
                <a:cubicBezTo>
                  <a:pt x="487" y="15"/>
                  <a:pt x="508" y="9"/>
                  <a:pt x="526" y="0"/>
                </a:cubicBezTo>
                <a:cubicBezTo>
                  <a:pt x="527" y="2"/>
                  <a:pt x="528" y="3"/>
                  <a:pt x="529" y="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001D5C10-AA1D-4389-A5D2-802608A39CA8}"/>
              </a:ext>
            </a:extLst>
          </p:cNvPr>
          <p:cNvSpPr>
            <a:spLocks/>
          </p:cNvSpPr>
          <p:nvPr/>
        </p:nvSpPr>
        <p:spPr bwMode="auto">
          <a:xfrm>
            <a:off x="2452494" y="1080991"/>
            <a:ext cx="293498" cy="428373"/>
          </a:xfrm>
          <a:custGeom>
            <a:avLst/>
            <a:gdLst>
              <a:gd name="T0" fmla="*/ 370 w 461"/>
              <a:gd name="T1" fmla="*/ 0 h 652"/>
              <a:gd name="T2" fmla="*/ 437 w 461"/>
              <a:gd name="T3" fmla="*/ 106 h 652"/>
              <a:gd name="T4" fmla="*/ 384 w 461"/>
              <a:gd name="T5" fmla="*/ 204 h 652"/>
              <a:gd name="T6" fmla="*/ 289 w 461"/>
              <a:gd name="T7" fmla="*/ 371 h 652"/>
              <a:gd name="T8" fmla="*/ 180 w 461"/>
              <a:gd name="T9" fmla="*/ 556 h 652"/>
              <a:gd name="T10" fmla="*/ 139 w 461"/>
              <a:gd name="T11" fmla="*/ 621 h 652"/>
              <a:gd name="T12" fmla="*/ 41 w 461"/>
              <a:gd name="T13" fmla="*/ 632 h 652"/>
              <a:gd name="T14" fmla="*/ 11 w 461"/>
              <a:gd name="T15" fmla="*/ 547 h 652"/>
              <a:gd name="T16" fmla="*/ 41 w 461"/>
              <a:gd name="T17" fmla="*/ 488 h 652"/>
              <a:gd name="T18" fmla="*/ 156 w 461"/>
              <a:gd name="T19" fmla="*/ 287 h 652"/>
              <a:gd name="T20" fmla="*/ 265 w 461"/>
              <a:gd name="T21" fmla="*/ 100 h 652"/>
              <a:gd name="T22" fmla="*/ 303 w 461"/>
              <a:gd name="T23" fmla="*/ 35 h 652"/>
              <a:gd name="T24" fmla="*/ 370 w 461"/>
              <a:gd name="T25" fmla="*/ 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" h="652">
                <a:moveTo>
                  <a:pt x="370" y="0"/>
                </a:moveTo>
                <a:cubicBezTo>
                  <a:pt x="426" y="2"/>
                  <a:pt x="461" y="55"/>
                  <a:pt x="437" y="106"/>
                </a:cubicBezTo>
                <a:cubicBezTo>
                  <a:pt x="422" y="140"/>
                  <a:pt x="402" y="172"/>
                  <a:pt x="384" y="204"/>
                </a:cubicBezTo>
                <a:cubicBezTo>
                  <a:pt x="353" y="260"/>
                  <a:pt x="321" y="315"/>
                  <a:pt x="289" y="371"/>
                </a:cubicBezTo>
                <a:cubicBezTo>
                  <a:pt x="253" y="433"/>
                  <a:pt x="217" y="494"/>
                  <a:pt x="180" y="556"/>
                </a:cubicBezTo>
                <a:cubicBezTo>
                  <a:pt x="167" y="578"/>
                  <a:pt x="156" y="601"/>
                  <a:pt x="139" y="621"/>
                </a:cubicBezTo>
                <a:cubicBezTo>
                  <a:pt x="116" y="649"/>
                  <a:pt x="75" y="652"/>
                  <a:pt x="41" y="632"/>
                </a:cubicBezTo>
                <a:cubicBezTo>
                  <a:pt x="15" y="617"/>
                  <a:pt x="0" y="578"/>
                  <a:pt x="11" y="547"/>
                </a:cubicBezTo>
                <a:cubicBezTo>
                  <a:pt x="19" y="526"/>
                  <a:pt x="30" y="507"/>
                  <a:pt x="41" y="488"/>
                </a:cubicBezTo>
                <a:cubicBezTo>
                  <a:pt x="79" y="421"/>
                  <a:pt x="117" y="354"/>
                  <a:pt x="156" y="287"/>
                </a:cubicBezTo>
                <a:cubicBezTo>
                  <a:pt x="192" y="224"/>
                  <a:pt x="229" y="162"/>
                  <a:pt x="265" y="100"/>
                </a:cubicBezTo>
                <a:cubicBezTo>
                  <a:pt x="277" y="78"/>
                  <a:pt x="289" y="56"/>
                  <a:pt x="303" y="35"/>
                </a:cubicBezTo>
                <a:cubicBezTo>
                  <a:pt x="320" y="9"/>
                  <a:pt x="339" y="0"/>
                  <a:pt x="37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5B308AE-556B-4362-A5E9-8C09F14A7C91}"/>
              </a:ext>
            </a:extLst>
          </p:cNvPr>
          <p:cNvSpPr>
            <a:spLocks/>
          </p:cNvSpPr>
          <p:nvPr/>
        </p:nvSpPr>
        <p:spPr bwMode="auto">
          <a:xfrm>
            <a:off x="1266991" y="1105782"/>
            <a:ext cx="278153" cy="432340"/>
          </a:xfrm>
          <a:custGeom>
            <a:avLst/>
            <a:gdLst>
              <a:gd name="T0" fmla="*/ 81 w 438"/>
              <a:gd name="T1" fmla="*/ 4 h 660"/>
              <a:gd name="T2" fmla="*/ 152 w 438"/>
              <a:gd name="T3" fmla="*/ 45 h 660"/>
              <a:gd name="T4" fmla="*/ 285 w 438"/>
              <a:gd name="T5" fmla="*/ 281 h 660"/>
              <a:gd name="T6" fmla="*/ 410 w 438"/>
              <a:gd name="T7" fmla="*/ 509 h 660"/>
              <a:gd name="T8" fmla="*/ 434 w 438"/>
              <a:gd name="T9" fmla="*/ 575 h 660"/>
              <a:gd name="T10" fmla="*/ 379 w 438"/>
              <a:gd name="T11" fmla="*/ 651 h 660"/>
              <a:gd name="T12" fmla="*/ 289 w 438"/>
              <a:gd name="T13" fmla="*/ 610 h 660"/>
              <a:gd name="T14" fmla="*/ 200 w 438"/>
              <a:gd name="T15" fmla="*/ 449 h 660"/>
              <a:gd name="T16" fmla="*/ 108 w 438"/>
              <a:gd name="T17" fmla="*/ 282 h 660"/>
              <a:gd name="T18" fmla="*/ 17 w 438"/>
              <a:gd name="T19" fmla="*/ 122 h 660"/>
              <a:gd name="T20" fmla="*/ 16 w 438"/>
              <a:gd name="T21" fmla="*/ 40 h 660"/>
              <a:gd name="T22" fmla="*/ 81 w 438"/>
              <a:gd name="T23" fmla="*/ 4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8" h="660">
                <a:moveTo>
                  <a:pt x="81" y="4"/>
                </a:moveTo>
                <a:cubicBezTo>
                  <a:pt x="116" y="3"/>
                  <a:pt x="137" y="18"/>
                  <a:pt x="152" y="45"/>
                </a:cubicBezTo>
                <a:cubicBezTo>
                  <a:pt x="196" y="123"/>
                  <a:pt x="241" y="202"/>
                  <a:pt x="285" y="281"/>
                </a:cubicBezTo>
                <a:cubicBezTo>
                  <a:pt x="327" y="357"/>
                  <a:pt x="369" y="433"/>
                  <a:pt x="410" y="509"/>
                </a:cubicBezTo>
                <a:cubicBezTo>
                  <a:pt x="421" y="530"/>
                  <a:pt x="432" y="553"/>
                  <a:pt x="434" y="575"/>
                </a:cubicBezTo>
                <a:cubicBezTo>
                  <a:pt x="438" y="612"/>
                  <a:pt x="412" y="642"/>
                  <a:pt x="379" y="651"/>
                </a:cubicBezTo>
                <a:cubicBezTo>
                  <a:pt x="346" y="660"/>
                  <a:pt x="306" y="641"/>
                  <a:pt x="289" y="610"/>
                </a:cubicBezTo>
                <a:cubicBezTo>
                  <a:pt x="260" y="556"/>
                  <a:pt x="230" y="502"/>
                  <a:pt x="200" y="449"/>
                </a:cubicBezTo>
                <a:cubicBezTo>
                  <a:pt x="169" y="393"/>
                  <a:pt x="139" y="337"/>
                  <a:pt x="108" y="282"/>
                </a:cubicBezTo>
                <a:cubicBezTo>
                  <a:pt x="78" y="229"/>
                  <a:pt x="47" y="175"/>
                  <a:pt x="17" y="122"/>
                </a:cubicBezTo>
                <a:cubicBezTo>
                  <a:pt x="2" y="95"/>
                  <a:pt x="0" y="66"/>
                  <a:pt x="16" y="40"/>
                </a:cubicBezTo>
                <a:cubicBezTo>
                  <a:pt x="31" y="15"/>
                  <a:pt x="53" y="0"/>
                  <a:pt x="81" y="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B74DAA6-E969-49FE-970A-35824B70F5D7}"/>
              </a:ext>
            </a:extLst>
          </p:cNvPr>
          <p:cNvSpPr>
            <a:spLocks/>
          </p:cNvSpPr>
          <p:nvPr/>
        </p:nvSpPr>
        <p:spPr bwMode="auto">
          <a:xfrm>
            <a:off x="2719136" y="2923392"/>
            <a:ext cx="391331" cy="339128"/>
          </a:xfrm>
          <a:custGeom>
            <a:avLst/>
            <a:gdLst>
              <a:gd name="T0" fmla="*/ 528 w 618"/>
              <a:gd name="T1" fmla="*/ 516 h 516"/>
              <a:gd name="T2" fmla="*/ 479 w 618"/>
              <a:gd name="T3" fmla="*/ 493 h 516"/>
              <a:gd name="T4" fmla="*/ 233 w 618"/>
              <a:gd name="T5" fmla="*/ 302 h 516"/>
              <a:gd name="T6" fmla="*/ 70 w 618"/>
              <a:gd name="T7" fmla="*/ 172 h 516"/>
              <a:gd name="T8" fmla="*/ 27 w 618"/>
              <a:gd name="T9" fmla="*/ 136 h 516"/>
              <a:gd name="T10" fmla="*/ 28 w 618"/>
              <a:gd name="T11" fmla="*/ 31 h 516"/>
              <a:gd name="T12" fmla="*/ 131 w 618"/>
              <a:gd name="T13" fmla="*/ 24 h 516"/>
              <a:gd name="T14" fmla="*/ 308 w 618"/>
              <a:gd name="T15" fmla="*/ 163 h 516"/>
              <a:gd name="T16" fmla="*/ 519 w 618"/>
              <a:gd name="T17" fmla="*/ 327 h 516"/>
              <a:gd name="T18" fmla="*/ 581 w 618"/>
              <a:gd name="T19" fmla="*/ 377 h 516"/>
              <a:gd name="T20" fmla="*/ 580 w 618"/>
              <a:gd name="T21" fmla="*/ 495 h 516"/>
              <a:gd name="T22" fmla="*/ 528 w 618"/>
              <a:gd name="T23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8" h="516">
                <a:moveTo>
                  <a:pt x="528" y="516"/>
                </a:moveTo>
                <a:cubicBezTo>
                  <a:pt x="511" y="508"/>
                  <a:pt x="493" y="504"/>
                  <a:pt x="479" y="493"/>
                </a:cubicBezTo>
                <a:cubicBezTo>
                  <a:pt x="397" y="430"/>
                  <a:pt x="315" y="366"/>
                  <a:pt x="233" y="302"/>
                </a:cubicBezTo>
                <a:cubicBezTo>
                  <a:pt x="179" y="259"/>
                  <a:pt x="125" y="216"/>
                  <a:pt x="70" y="172"/>
                </a:cubicBezTo>
                <a:cubicBezTo>
                  <a:pt x="55" y="160"/>
                  <a:pt x="39" y="149"/>
                  <a:pt x="27" y="136"/>
                </a:cubicBezTo>
                <a:cubicBezTo>
                  <a:pt x="0" y="106"/>
                  <a:pt x="1" y="60"/>
                  <a:pt x="28" y="31"/>
                </a:cubicBezTo>
                <a:cubicBezTo>
                  <a:pt x="54" y="4"/>
                  <a:pt x="100" y="0"/>
                  <a:pt x="131" y="24"/>
                </a:cubicBezTo>
                <a:cubicBezTo>
                  <a:pt x="190" y="70"/>
                  <a:pt x="249" y="117"/>
                  <a:pt x="308" y="163"/>
                </a:cubicBezTo>
                <a:cubicBezTo>
                  <a:pt x="378" y="217"/>
                  <a:pt x="449" y="272"/>
                  <a:pt x="519" y="327"/>
                </a:cubicBezTo>
                <a:cubicBezTo>
                  <a:pt x="540" y="343"/>
                  <a:pt x="560" y="361"/>
                  <a:pt x="581" y="377"/>
                </a:cubicBezTo>
                <a:cubicBezTo>
                  <a:pt x="613" y="403"/>
                  <a:pt x="618" y="463"/>
                  <a:pt x="580" y="495"/>
                </a:cubicBezTo>
                <a:cubicBezTo>
                  <a:pt x="566" y="506"/>
                  <a:pt x="547" y="509"/>
                  <a:pt x="528" y="51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67FE553E-5115-4116-8AA7-9A6BCF6AC1A9}"/>
              </a:ext>
            </a:extLst>
          </p:cNvPr>
          <p:cNvSpPr>
            <a:spLocks/>
          </p:cNvSpPr>
          <p:nvPr/>
        </p:nvSpPr>
        <p:spPr bwMode="auto">
          <a:xfrm>
            <a:off x="2932065" y="2044830"/>
            <a:ext cx="456552" cy="179481"/>
          </a:xfrm>
          <a:custGeom>
            <a:avLst/>
            <a:gdLst>
              <a:gd name="T0" fmla="*/ 717 w 718"/>
              <a:gd name="T1" fmla="*/ 86 h 273"/>
              <a:gd name="T2" fmla="*/ 666 w 718"/>
              <a:gd name="T3" fmla="*/ 155 h 273"/>
              <a:gd name="T4" fmla="*/ 576 w 718"/>
              <a:gd name="T5" fmla="*/ 175 h 273"/>
              <a:gd name="T6" fmla="*/ 342 w 718"/>
              <a:gd name="T7" fmla="*/ 222 h 273"/>
              <a:gd name="T8" fmla="*/ 174 w 718"/>
              <a:gd name="T9" fmla="*/ 253 h 273"/>
              <a:gd name="T10" fmla="*/ 93 w 718"/>
              <a:gd name="T11" fmla="*/ 268 h 273"/>
              <a:gd name="T12" fmla="*/ 17 w 718"/>
              <a:gd name="T13" fmla="*/ 236 h 273"/>
              <a:gd name="T14" fmla="*/ 14 w 718"/>
              <a:gd name="T15" fmla="*/ 154 h 273"/>
              <a:gd name="T16" fmla="*/ 60 w 718"/>
              <a:gd name="T17" fmla="*/ 120 h 273"/>
              <a:gd name="T18" fmla="*/ 256 w 718"/>
              <a:gd name="T19" fmla="*/ 81 h 273"/>
              <a:gd name="T20" fmla="*/ 488 w 718"/>
              <a:gd name="T21" fmla="*/ 33 h 273"/>
              <a:gd name="T22" fmla="*/ 627 w 718"/>
              <a:gd name="T23" fmla="*/ 9 h 273"/>
              <a:gd name="T24" fmla="*/ 717 w 718"/>
              <a:gd name="T25" fmla="*/ 8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8" h="273">
                <a:moveTo>
                  <a:pt x="717" y="86"/>
                </a:moveTo>
                <a:cubicBezTo>
                  <a:pt x="716" y="117"/>
                  <a:pt x="696" y="147"/>
                  <a:pt x="666" y="155"/>
                </a:cubicBezTo>
                <a:cubicBezTo>
                  <a:pt x="637" y="164"/>
                  <a:pt x="606" y="169"/>
                  <a:pt x="576" y="175"/>
                </a:cubicBezTo>
                <a:cubicBezTo>
                  <a:pt x="498" y="191"/>
                  <a:pt x="420" y="207"/>
                  <a:pt x="342" y="222"/>
                </a:cubicBezTo>
                <a:cubicBezTo>
                  <a:pt x="286" y="233"/>
                  <a:pt x="230" y="243"/>
                  <a:pt x="174" y="253"/>
                </a:cubicBezTo>
                <a:cubicBezTo>
                  <a:pt x="147" y="258"/>
                  <a:pt x="120" y="264"/>
                  <a:pt x="93" y="268"/>
                </a:cubicBezTo>
                <a:cubicBezTo>
                  <a:pt x="62" y="273"/>
                  <a:pt x="35" y="263"/>
                  <a:pt x="17" y="236"/>
                </a:cubicBezTo>
                <a:cubicBezTo>
                  <a:pt x="0" y="210"/>
                  <a:pt x="1" y="180"/>
                  <a:pt x="14" y="154"/>
                </a:cubicBezTo>
                <a:cubicBezTo>
                  <a:pt x="23" y="137"/>
                  <a:pt x="39" y="124"/>
                  <a:pt x="60" y="120"/>
                </a:cubicBezTo>
                <a:cubicBezTo>
                  <a:pt x="125" y="107"/>
                  <a:pt x="191" y="94"/>
                  <a:pt x="256" y="81"/>
                </a:cubicBezTo>
                <a:cubicBezTo>
                  <a:pt x="333" y="65"/>
                  <a:pt x="410" y="49"/>
                  <a:pt x="488" y="33"/>
                </a:cubicBezTo>
                <a:cubicBezTo>
                  <a:pt x="534" y="24"/>
                  <a:pt x="581" y="16"/>
                  <a:pt x="627" y="9"/>
                </a:cubicBezTo>
                <a:cubicBezTo>
                  <a:pt x="686" y="0"/>
                  <a:pt x="718" y="49"/>
                  <a:pt x="717" y="8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 dirty="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2FC5CCE-E15D-4C65-A51B-39F2A1F9E8F9}"/>
              </a:ext>
            </a:extLst>
          </p:cNvPr>
          <p:cNvSpPr>
            <a:spLocks/>
          </p:cNvSpPr>
          <p:nvPr/>
        </p:nvSpPr>
        <p:spPr bwMode="auto">
          <a:xfrm>
            <a:off x="609019" y="2091436"/>
            <a:ext cx="464226" cy="158657"/>
          </a:xfrm>
          <a:custGeom>
            <a:avLst/>
            <a:gdLst>
              <a:gd name="T0" fmla="*/ 632 w 728"/>
              <a:gd name="T1" fmla="*/ 242 h 242"/>
              <a:gd name="T2" fmla="*/ 531 w 728"/>
              <a:gd name="T3" fmla="*/ 226 h 242"/>
              <a:gd name="T4" fmla="*/ 466 w 728"/>
              <a:gd name="T5" fmla="*/ 215 h 242"/>
              <a:gd name="T6" fmla="*/ 298 w 728"/>
              <a:gd name="T7" fmla="*/ 192 h 242"/>
              <a:gd name="T8" fmla="*/ 64 w 728"/>
              <a:gd name="T9" fmla="*/ 154 h 242"/>
              <a:gd name="T10" fmla="*/ 4 w 728"/>
              <a:gd name="T11" fmla="*/ 88 h 242"/>
              <a:gd name="T12" fmla="*/ 46 w 728"/>
              <a:gd name="T13" fmla="*/ 11 h 242"/>
              <a:gd name="T14" fmla="*/ 98 w 728"/>
              <a:gd name="T15" fmla="*/ 2 h 242"/>
              <a:gd name="T16" fmla="*/ 346 w 728"/>
              <a:gd name="T17" fmla="*/ 40 h 242"/>
              <a:gd name="T18" fmla="*/ 553 w 728"/>
              <a:gd name="T19" fmla="*/ 74 h 242"/>
              <a:gd name="T20" fmla="*/ 654 w 728"/>
              <a:gd name="T21" fmla="*/ 89 h 242"/>
              <a:gd name="T22" fmla="*/ 716 w 728"/>
              <a:gd name="T23" fmla="*/ 190 h 242"/>
              <a:gd name="T24" fmla="*/ 632 w 728"/>
              <a:gd name="T2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8" h="242">
                <a:moveTo>
                  <a:pt x="632" y="242"/>
                </a:moveTo>
                <a:cubicBezTo>
                  <a:pt x="605" y="238"/>
                  <a:pt x="568" y="232"/>
                  <a:pt x="531" y="226"/>
                </a:cubicBezTo>
                <a:cubicBezTo>
                  <a:pt x="509" y="223"/>
                  <a:pt x="487" y="218"/>
                  <a:pt x="466" y="215"/>
                </a:cubicBezTo>
                <a:cubicBezTo>
                  <a:pt x="410" y="207"/>
                  <a:pt x="354" y="200"/>
                  <a:pt x="298" y="192"/>
                </a:cubicBezTo>
                <a:cubicBezTo>
                  <a:pt x="220" y="180"/>
                  <a:pt x="142" y="167"/>
                  <a:pt x="64" y="154"/>
                </a:cubicBezTo>
                <a:cubicBezTo>
                  <a:pt x="37" y="149"/>
                  <a:pt x="9" y="118"/>
                  <a:pt x="4" y="88"/>
                </a:cubicBezTo>
                <a:cubicBezTo>
                  <a:pt x="0" y="59"/>
                  <a:pt x="18" y="22"/>
                  <a:pt x="46" y="11"/>
                </a:cubicBezTo>
                <a:cubicBezTo>
                  <a:pt x="62" y="4"/>
                  <a:pt x="81" y="0"/>
                  <a:pt x="98" y="2"/>
                </a:cubicBezTo>
                <a:cubicBezTo>
                  <a:pt x="181" y="14"/>
                  <a:pt x="263" y="27"/>
                  <a:pt x="346" y="40"/>
                </a:cubicBezTo>
                <a:cubicBezTo>
                  <a:pt x="415" y="51"/>
                  <a:pt x="484" y="63"/>
                  <a:pt x="553" y="74"/>
                </a:cubicBezTo>
                <a:cubicBezTo>
                  <a:pt x="586" y="80"/>
                  <a:pt x="620" y="85"/>
                  <a:pt x="654" y="89"/>
                </a:cubicBezTo>
                <a:cubicBezTo>
                  <a:pt x="707" y="97"/>
                  <a:pt x="728" y="145"/>
                  <a:pt x="716" y="190"/>
                </a:cubicBezTo>
                <a:cubicBezTo>
                  <a:pt x="707" y="222"/>
                  <a:pt x="679" y="242"/>
                  <a:pt x="632" y="2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265BB47C-24B7-4135-87C4-643A28ED5897}"/>
              </a:ext>
            </a:extLst>
          </p:cNvPr>
          <p:cNvSpPr>
            <a:spLocks/>
          </p:cNvSpPr>
          <p:nvPr/>
        </p:nvSpPr>
        <p:spPr bwMode="auto">
          <a:xfrm>
            <a:off x="1593101" y="2020041"/>
            <a:ext cx="272397" cy="659417"/>
          </a:xfrm>
          <a:custGeom>
            <a:avLst/>
            <a:gdLst>
              <a:gd name="T0" fmla="*/ 0 w 431"/>
              <a:gd name="T1" fmla="*/ 579 h 1005"/>
              <a:gd name="T2" fmla="*/ 45 w 431"/>
              <a:gd name="T3" fmla="*/ 334 h 1005"/>
              <a:gd name="T4" fmla="*/ 210 w 431"/>
              <a:gd name="T5" fmla="*/ 93 h 1005"/>
              <a:gd name="T6" fmla="*/ 338 w 431"/>
              <a:gd name="T7" fmla="*/ 13 h 1005"/>
              <a:gd name="T8" fmla="*/ 420 w 431"/>
              <a:gd name="T9" fmla="*/ 52 h 1005"/>
              <a:gd name="T10" fmla="*/ 385 w 431"/>
              <a:gd name="T11" fmla="*/ 128 h 1005"/>
              <a:gd name="T12" fmla="*/ 244 w 431"/>
              <a:gd name="T13" fmla="*/ 238 h 1005"/>
              <a:gd name="T14" fmla="*/ 153 w 431"/>
              <a:gd name="T15" fmla="*/ 399 h 1005"/>
              <a:gd name="T16" fmla="*/ 139 w 431"/>
              <a:gd name="T17" fmla="*/ 686 h 1005"/>
              <a:gd name="T18" fmla="*/ 259 w 431"/>
              <a:gd name="T19" fmla="*/ 895 h 1005"/>
              <a:gd name="T20" fmla="*/ 258 w 431"/>
              <a:gd name="T21" fmla="*/ 979 h 1005"/>
              <a:gd name="T22" fmla="*/ 170 w 431"/>
              <a:gd name="T23" fmla="*/ 982 h 1005"/>
              <a:gd name="T24" fmla="*/ 42 w 431"/>
              <a:gd name="T25" fmla="*/ 784 h 1005"/>
              <a:gd name="T26" fmla="*/ 0 w 431"/>
              <a:gd name="T27" fmla="*/ 579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1" h="1005">
                <a:moveTo>
                  <a:pt x="0" y="579"/>
                </a:moveTo>
                <a:cubicBezTo>
                  <a:pt x="1" y="484"/>
                  <a:pt x="16" y="408"/>
                  <a:pt x="45" y="334"/>
                </a:cubicBezTo>
                <a:cubicBezTo>
                  <a:pt x="82" y="241"/>
                  <a:pt x="136" y="160"/>
                  <a:pt x="210" y="93"/>
                </a:cubicBezTo>
                <a:cubicBezTo>
                  <a:pt x="247" y="58"/>
                  <a:pt x="290" y="31"/>
                  <a:pt x="338" y="13"/>
                </a:cubicBezTo>
                <a:cubicBezTo>
                  <a:pt x="373" y="0"/>
                  <a:pt x="402" y="14"/>
                  <a:pt x="420" y="52"/>
                </a:cubicBezTo>
                <a:cubicBezTo>
                  <a:pt x="431" y="76"/>
                  <a:pt x="417" y="114"/>
                  <a:pt x="385" y="128"/>
                </a:cubicBezTo>
                <a:cubicBezTo>
                  <a:pt x="328" y="152"/>
                  <a:pt x="284" y="190"/>
                  <a:pt x="244" y="238"/>
                </a:cubicBezTo>
                <a:cubicBezTo>
                  <a:pt x="204" y="287"/>
                  <a:pt x="174" y="340"/>
                  <a:pt x="153" y="399"/>
                </a:cubicBezTo>
                <a:cubicBezTo>
                  <a:pt x="118" y="493"/>
                  <a:pt x="114" y="589"/>
                  <a:pt x="139" y="686"/>
                </a:cubicBezTo>
                <a:cubicBezTo>
                  <a:pt x="159" y="766"/>
                  <a:pt x="202" y="835"/>
                  <a:pt x="259" y="895"/>
                </a:cubicBezTo>
                <a:cubicBezTo>
                  <a:pt x="279" y="916"/>
                  <a:pt x="279" y="959"/>
                  <a:pt x="258" y="979"/>
                </a:cubicBezTo>
                <a:cubicBezTo>
                  <a:pt x="233" y="1004"/>
                  <a:pt x="192" y="1005"/>
                  <a:pt x="170" y="982"/>
                </a:cubicBezTo>
                <a:cubicBezTo>
                  <a:pt x="115" y="924"/>
                  <a:pt x="72" y="858"/>
                  <a:pt x="42" y="784"/>
                </a:cubicBezTo>
                <a:cubicBezTo>
                  <a:pt x="13" y="713"/>
                  <a:pt x="1" y="639"/>
                  <a:pt x="0" y="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3860287" y="1201796"/>
            <a:ext cx="4623613" cy="1001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3851522" y="2442615"/>
            <a:ext cx="4632378" cy="93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3849728" y="3604985"/>
            <a:ext cx="4623613" cy="10772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3715359" y="1267801"/>
            <a:ext cx="88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Noto Sans" panose="020B0502040504020204" pitchFamily="34"/>
                <a:ea typeface="+mn-ea"/>
                <a:cs typeface="+mn-cs"/>
              </a:rPr>
              <a:t>3</a:t>
            </a:r>
          </a:p>
          <a:p>
            <a:pPr algn="ctr" defTabSz="685800">
              <a:buClrTx/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Noto Sans" panose="020B0502040504020204" pitchFamily="34"/>
                <a:ea typeface="+mn-ea"/>
                <a:cs typeface="+mn-cs"/>
              </a:rPr>
              <a:t>дня</a:t>
            </a:r>
            <a:endParaRPr lang="en-GB" sz="2000" b="1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0F1FA9-DFA5-44DD-ACE2-E0B67BEBD639}"/>
              </a:ext>
            </a:extLst>
          </p:cNvPr>
          <p:cNvSpPr txBox="1"/>
          <p:nvPr/>
        </p:nvSpPr>
        <p:spPr>
          <a:xfrm>
            <a:off x="3808060" y="2442615"/>
            <a:ext cx="88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Noto Sans" panose="020B0502040504020204" pitchFamily="34"/>
                <a:ea typeface="+mn-ea"/>
                <a:cs typeface="+mn-cs"/>
              </a:rPr>
              <a:t>5</a:t>
            </a:r>
          </a:p>
          <a:p>
            <a:pPr algn="ctr" defTabSz="685800">
              <a:buClrTx/>
              <a:defRPr/>
            </a:pPr>
            <a:r>
              <a:rPr lang="ru-RU" sz="2000" b="1" kern="1200" dirty="0">
                <a:solidFill>
                  <a:srgbClr val="FFFFFF"/>
                </a:solidFill>
                <a:latin typeface="Noto Sans" panose="020B0502040504020204" pitchFamily="34"/>
                <a:ea typeface="+mn-ea"/>
                <a:cs typeface="+mn-cs"/>
              </a:rPr>
              <a:t>дней</a:t>
            </a:r>
            <a:endParaRPr lang="en-GB" sz="2000" b="1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4734352" y="1287188"/>
            <a:ext cx="3738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1600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Срок  рассмотрения заявлений (жалоб) избирательными комиссиями в 3-дневный срок с момента поступления</a:t>
            </a:r>
            <a:endParaRPr lang="en-GB" sz="16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6751595-9F70-4EFE-9250-F0EB55B31968}"/>
              </a:ext>
            </a:extLst>
          </p:cNvPr>
          <p:cNvSpPr>
            <a:spLocks noEditPoints="1"/>
          </p:cNvSpPr>
          <p:nvPr/>
        </p:nvSpPr>
        <p:spPr bwMode="auto">
          <a:xfrm>
            <a:off x="1345642" y="1695113"/>
            <a:ext cx="1365959" cy="2676723"/>
          </a:xfrm>
          <a:custGeom>
            <a:avLst/>
            <a:gdLst>
              <a:gd name="T0" fmla="*/ 0 w 1736"/>
              <a:gd name="T1" fmla="*/ 868 h 3417"/>
              <a:gd name="T2" fmla="*/ 339 w 1736"/>
              <a:gd name="T3" fmla="*/ 1767 h 3417"/>
              <a:gd name="T4" fmla="*/ 430 w 1736"/>
              <a:gd name="T5" fmla="*/ 2129 h 3417"/>
              <a:gd name="T6" fmla="*/ 432 w 1736"/>
              <a:gd name="T7" fmla="*/ 2415 h 3417"/>
              <a:gd name="T8" fmla="*/ 443 w 1736"/>
              <a:gd name="T9" fmla="*/ 2750 h 3417"/>
              <a:gd name="T10" fmla="*/ 581 w 1736"/>
              <a:gd name="T11" fmla="*/ 2994 h 3417"/>
              <a:gd name="T12" fmla="*/ 806 w 1736"/>
              <a:gd name="T13" fmla="*/ 3385 h 3417"/>
              <a:gd name="T14" fmla="*/ 964 w 1736"/>
              <a:gd name="T15" fmla="*/ 3254 h 3417"/>
              <a:gd name="T16" fmla="*/ 1166 w 1736"/>
              <a:gd name="T17" fmla="*/ 2907 h 3417"/>
              <a:gd name="T18" fmla="*/ 1269 w 1736"/>
              <a:gd name="T19" fmla="*/ 2685 h 3417"/>
              <a:gd name="T20" fmla="*/ 1281 w 1736"/>
              <a:gd name="T21" fmla="*/ 2020 h 3417"/>
              <a:gd name="T22" fmla="*/ 1376 w 1736"/>
              <a:gd name="T23" fmla="*/ 1740 h 3417"/>
              <a:gd name="T24" fmla="*/ 1736 w 1736"/>
              <a:gd name="T25" fmla="*/ 868 h 3417"/>
              <a:gd name="T26" fmla="*/ 537 w 1736"/>
              <a:gd name="T27" fmla="*/ 2650 h 3417"/>
              <a:gd name="T28" fmla="*/ 556 w 1736"/>
              <a:gd name="T29" fmla="*/ 2178 h 3417"/>
              <a:gd name="T30" fmla="*/ 673 w 1736"/>
              <a:gd name="T31" fmla="*/ 2197 h 3417"/>
              <a:gd name="T32" fmla="*/ 673 w 1736"/>
              <a:gd name="T33" fmla="*/ 2643 h 3417"/>
              <a:gd name="T34" fmla="*/ 557 w 1736"/>
              <a:gd name="T35" fmla="*/ 2670 h 3417"/>
              <a:gd name="T36" fmla="*/ 902 w 1736"/>
              <a:gd name="T37" fmla="*/ 3175 h 3417"/>
              <a:gd name="T38" fmla="*/ 838 w 1736"/>
              <a:gd name="T39" fmla="*/ 3256 h 3417"/>
              <a:gd name="T40" fmla="*/ 799 w 1736"/>
              <a:gd name="T41" fmla="*/ 3156 h 3417"/>
              <a:gd name="T42" fmla="*/ 893 w 1736"/>
              <a:gd name="T43" fmla="*/ 3156 h 3417"/>
              <a:gd name="T44" fmla="*/ 1130 w 1736"/>
              <a:gd name="T45" fmla="*/ 2786 h 3417"/>
              <a:gd name="T46" fmla="*/ 976 w 1736"/>
              <a:gd name="T47" fmla="*/ 3049 h 3417"/>
              <a:gd name="T48" fmla="*/ 744 w 1736"/>
              <a:gd name="T49" fmla="*/ 3063 h 3417"/>
              <a:gd name="T50" fmla="*/ 597 w 1736"/>
              <a:gd name="T51" fmla="*/ 2835 h 3417"/>
              <a:gd name="T52" fmla="*/ 563 w 1736"/>
              <a:gd name="T53" fmla="*/ 2769 h 3417"/>
              <a:gd name="T54" fmla="*/ 851 w 1736"/>
              <a:gd name="T55" fmla="*/ 2763 h 3417"/>
              <a:gd name="T56" fmla="*/ 1136 w 1736"/>
              <a:gd name="T57" fmla="*/ 2767 h 3417"/>
              <a:gd name="T58" fmla="*/ 779 w 1736"/>
              <a:gd name="T59" fmla="*/ 2199 h 3417"/>
              <a:gd name="T60" fmla="*/ 885 w 1736"/>
              <a:gd name="T61" fmla="*/ 2178 h 3417"/>
              <a:gd name="T62" fmla="*/ 910 w 1736"/>
              <a:gd name="T63" fmla="*/ 2488 h 3417"/>
              <a:gd name="T64" fmla="*/ 885 w 1736"/>
              <a:gd name="T65" fmla="*/ 2670 h 3417"/>
              <a:gd name="T66" fmla="*/ 780 w 1736"/>
              <a:gd name="T67" fmla="*/ 2648 h 3417"/>
              <a:gd name="T68" fmla="*/ 779 w 1736"/>
              <a:gd name="T69" fmla="*/ 2199 h 3417"/>
              <a:gd name="T70" fmla="*/ 1140 w 1736"/>
              <a:gd name="T71" fmla="*/ 2670 h 3417"/>
              <a:gd name="T72" fmla="*/ 1016 w 1736"/>
              <a:gd name="T73" fmla="*/ 2648 h 3417"/>
              <a:gd name="T74" fmla="*/ 1035 w 1736"/>
              <a:gd name="T75" fmla="*/ 2178 h 3417"/>
              <a:gd name="T76" fmla="*/ 1165 w 1736"/>
              <a:gd name="T77" fmla="*/ 2200 h 3417"/>
              <a:gd name="T78" fmla="*/ 1164 w 1736"/>
              <a:gd name="T79" fmla="*/ 2644 h 3417"/>
              <a:gd name="T80" fmla="*/ 1273 w 1736"/>
              <a:gd name="T81" fmla="*/ 1681 h 3417"/>
              <a:gd name="T82" fmla="*/ 1165 w 1736"/>
              <a:gd name="T83" fmla="*/ 2028 h 3417"/>
              <a:gd name="T84" fmla="*/ 850 w 1736"/>
              <a:gd name="T85" fmla="*/ 2055 h 3417"/>
              <a:gd name="T86" fmla="*/ 537 w 1736"/>
              <a:gd name="T87" fmla="*/ 2031 h 3417"/>
              <a:gd name="T88" fmla="*/ 412 w 1736"/>
              <a:gd name="T89" fmla="*/ 1638 h 3417"/>
              <a:gd name="T90" fmla="*/ 868 w 1736"/>
              <a:gd name="T91" fmla="*/ 123 h 3417"/>
              <a:gd name="T92" fmla="*/ 1307 w 1736"/>
              <a:gd name="T93" fmla="*/ 1617 h 3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36" h="3417">
                <a:moveTo>
                  <a:pt x="868" y="0"/>
                </a:moveTo>
                <a:cubicBezTo>
                  <a:pt x="389" y="0"/>
                  <a:pt x="0" y="389"/>
                  <a:pt x="0" y="868"/>
                </a:cubicBezTo>
                <a:cubicBezTo>
                  <a:pt x="0" y="1232"/>
                  <a:pt x="226" y="1534"/>
                  <a:pt x="255" y="1591"/>
                </a:cubicBezTo>
                <a:cubicBezTo>
                  <a:pt x="283" y="1649"/>
                  <a:pt x="314" y="1708"/>
                  <a:pt x="339" y="1767"/>
                </a:cubicBezTo>
                <a:cubicBezTo>
                  <a:pt x="360" y="1819"/>
                  <a:pt x="376" y="1874"/>
                  <a:pt x="394" y="1927"/>
                </a:cubicBezTo>
                <a:cubicBezTo>
                  <a:pt x="416" y="1993"/>
                  <a:pt x="428" y="2060"/>
                  <a:pt x="430" y="2129"/>
                </a:cubicBezTo>
                <a:cubicBezTo>
                  <a:pt x="434" y="2224"/>
                  <a:pt x="431" y="2320"/>
                  <a:pt x="431" y="2415"/>
                </a:cubicBezTo>
                <a:cubicBezTo>
                  <a:pt x="432" y="2415"/>
                  <a:pt x="432" y="2415"/>
                  <a:pt x="432" y="2415"/>
                </a:cubicBezTo>
                <a:cubicBezTo>
                  <a:pt x="432" y="2511"/>
                  <a:pt x="431" y="2608"/>
                  <a:pt x="432" y="2704"/>
                </a:cubicBezTo>
                <a:cubicBezTo>
                  <a:pt x="433" y="2720"/>
                  <a:pt x="436" y="2737"/>
                  <a:pt x="443" y="2750"/>
                </a:cubicBezTo>
                <a:cubicBezTo>
                  <a:pt x="459" y="2782"/>
                  <a:pt x="479" y="2812"/>
                  <a:pt x="496" y="2843"/>
                </a:cubicBezTo>
                <a:cubicBezTo>
                  <a:pt x="525" y="2893"/>
                  <a:pt x="553" y="2944"/>
                  <a:pt x="581" y="2994"/>
                </a:cubicBezTo>
                <a:cubicBezTo>
                  <a:pt x="615" y="3053"/>
                  <a:pt x="650" y="3111"/>
                  <a:pt x="683" y="3170"/>
                </a:cubicBezTo>
                <a:cubicBezTo>
                  <a:pt x="725" y="3242"/>
                  <a:pt x="765" y="3313"/>
                  <a:pt x="806" y="3385"/>
                </a:cubicBezTo>
                <a:cubicBezTo>
                  <a:pt x="825" y="3417"/>
                  <a:pt x="867" y="3416"/>
                  <a:pt x="886" y="3384"/>
                </a:cubicBezTo>
                <a:cubicBezTo>
                  <a:pt x="911" y="3340"/>
                  <a:pt x="937" y="3297"/>
                  <a:pt x="964" y="3254"/>
                </a:cubicBezTo>
                <a:cubicBezTo>
                  <a:pt x="1008" y="3178"/>
                  <a:pt x="1052" y="3102"/>
                  <a:pt x="1096" y="3026"/>
                </a:cubicBezTo>
                <a:cubicBezTo>
                  <a:pt x="1120" y="2986"/>
                  <a:pt x="1143" y="2947"/>
                  <a:pt x="1166" y="2907"/>
                </a:cubicBezTo>
                <a:cubicBezTo>
                  <a:pt x="1191" y="2865"/>
                  <a:pt x="1215" y="2823"/>
                  <a:pt x="1239" y="2782"/>
                </a:cubicBezTo>
                <a:cubicBezTo>
                  <a:pt x="1258" y="2752"/>
                  <a:pt x="1270" y="2722"/>
                  <a:pt x="1269" y="2685"/>
                </a:cubicBezTo>
                <a:cubicBezTo>
                  <a:pt x="1268" y="2504"/>
                  <a:pt x="1269" y="2322"/>
                  <a:pt x="1269" y="2141"/>
                </a:cubicBezTo>
                <a:cubicBezTo>
                  <a:pt x="1269" y="2101"/>
                  <a:pt x="1273" y="2060"/>
                  <a:pt x="1281" y="2020"/>
                </a:cubicBezTo>
                <a:cubicBezTo>
                  <a:pt x="1292" y="1971"/>
                  <a:pt x="1306" y="1922"/>
                  <a:pt x="1321" y="1875"/>
                </a:cubicBezTo>
                <a:cubicBezTo>
                  <a:pt x="1337" y="1829"/>
                  <a:pt x="1355" y="1783"/>
                  <a:pt x="1376" y="1740"/>
                </a:cubicBezTo>
                <a:cubicBezTo>
                  <a:pt x="1404" y="1682"/>
                  <a:pt x="1437" y="1627"/>
                  <a:pt x="1467" y="1570"/>
                </a:cubicBezTo>
                <a:cubicBezTo>
                  <a:pt x="1500" y="1510"/>
                  <a:pt x="1736" y="1180"/>
                  <a:pt x="1736" y="868"/>
                </a:cubicBezTo>
                <a:cubicBezTo>
                  <a:pt x="1736" y="389"/>
                  <a:pt x="1347" y="0"/>
                  <a:pt x="868" y="0"/>
                </a:cubicBezTo>
                <a:close/>
                <a:moveTo>
                  <a:pt x="537" y="2650"/>
                </a:moveTo>
                <a:cubicBezTo>
                  <a:pt x="537" y="2499"/>
                  <a:pt x="537" y="2348"/>
                  <a:pt x="537" y="2197"/>
                </a:cubicBezTo>
                <a:cubicBezTo>
                  <a:pt x="537" y="2183"/>
                  <a:pt x="542" y="2178"/>
                  <a:pt x="556" y="2178"/>
                </a:cubicBezTo>
                <a:cubicBezTo>
                  <a:pt x="589" y="2178"/>
                  <a:pt x="622" y="2179"/>
                  <a:pt x="655" y="2178"/>
                </a:cubicBezTo>
                <a:cubicBezTo>
                  <a:pt x="669" y="2178"/>
                  <a:pt x="673" y="2183"/>
                  <a:pt x="673" y="2197"/>
                </a:cubicBezTo>
                <a:cubicBezTo>
                  <a:pt x="673" y="2273"/>
                  <a:pt x="673" y="2348"/>
                  <a:pt x="673" y="2424"/>
                </a:cubicBezTo>
                <a:cubicBezTo>
                  <a:pt x="673" y="2497"/>
                  <a:pt x="673" y="2570"/>
                  <a:pt x="673" y="2643"/>
                </a:cubicBezTo>
                <a:cubicBezTo>
                  <a:pt x="673" y="2670"/>
                  <a:pt x="673" y="2670"/>
                  <a:pt x="647" y="2670"/>
                </a:cubicBezTo>
                <a:cubicBezTo>
                  <a:pt x="617" y="2670"/>
                  <a:pt x="587" y="2669"/>
                  <a:pt x="557" y="2670"/>
                </a:cubicBezTo>
                <a:cubicBezTo>
                  <a:pt x="543" y="2670"/>
                  <a:pt x="537" y="2665"/>
                  <a:pt x="537" y="2650"/>
                </a:cubicBezTo>
                <a:close/>
                <a:moveTo>
                  <a:pt x="902" y="3175"/>
                </a:moveTo>
                <a:cubicBezTo>
                  <a:pt x="887" y="3202"/>
                  <a:pt x="871" y="3229"/>
                  <a:pt x="855" y="3255"/>
                </a:cubicBezTo>
                <a:cubicBezTo>
                  <a:pt x="851" y="3263"/>
                  <a:pt x="844" y="3266"/>
                  <a:pt x="838" y="3256"/>
                </a:cubicBezTo>
                <a:cubicBezTo>
                  <a:pt x="822" y="3227"/>
                  <a:pt x="804" y="3198"/>
                  <a:pt x="788" y="3169"/>
                </a:cubicBezTo>
                <a:cubicBezTo>
                  <a:pt x="783" y="3159"/>
                  <a:pt x="791" y="3157"/>
                  <a:pt x="799" y="3156"/>
                </a:cubicBezTo>
                <a:cubicBezTo>
                  <a:pt x="814" y="3156"/>
                  <a:pt x="831" y="3156"/>
                  <a:pt x="847" y="3156"/>
                </a:cubicBezTo>
                <a:cubicBezTo>
                  <a:pt x="863" y="3156"/>
                  <a:pt x="878" y="3156"/>
                  <a:pt x="893" y="3156"/>
                </a:cubicBezTo>
                <a:cubicBezTo>
                  <a:pt x="906" y="3157"/>
                  <a:pt x="909" y="3163"/>
                  <a:pt x="902" y="3175"/>
                </a:cubicBezTo>
                <a:close/>
                <a:moveTo>
                  <a:pt x="1130" y="2786"/>
                </a:moveTo>
                <a:cubicBezTo>
                  <a:pt x="1102" y="2836"/>
                  <a:pt x="1072" y="2885"/>
                  <a:pt x="1043" y="2935"/>
                </a:cubicBezTo>
                <a:cubicBezTo>
                  <a:pt x="1020" y="2973"/>
                  <a:pt x="998" y="3011"/>
                  <a:pt x="976" y="3049"/>
                </a:cubicBezTo>
                <a:cubicBezTo>
                  <a:pt x="970" y="3059"/>
                  <a:pt x="963" y="3063"/>
                  <a:pt x="952" y="3063"/>
                </a:cubicBezTo>
                <a:cubicBezTo>
                  <a:pt x="882" y="3063"/>
                  <a:pt x="813" y="3063"/>
                  <a:pt x="744" y="3063"/>
                </a:cubicBezTo>
                <a:cubicBezTo>
                  <a:pt x="732" y="3063"/>
                  <a:pt x="725" y="3058"/>
                  <a:pt x="719" y="3049"/>
                </a:cubicBezTo>
                <a:cubicBezTo>
                  <a:pt x="678" y="2977"/>
                  <a:pt x="637" y="2906"/>
                  <a:pt x="597" y="2835"/>
                </a:cubicBezTo>
                <a:cubicBezTo>
                  <a:pt x="587" y="2818"/>
                  <a:pt x="577" y="2801"/>
                  <a:pt x="568" y="2784"/>
                </a:cubicBezTo>
                <a:cubicBezTo>
                  <a:pt x="565" y="2779"/>
                  <a:pt x="565" y="2774"/>
                  <a:pt x="563" y="2769"/>
                </a:cubicBezTo>
                <a:cubicBezTo>
                  <a:pt x="568" y="2767"/>
                  <a:pt x="573" y="2764"/>
                  <a:pt x="578" y="2764"/>
                </a:cubicBezTo>
                <a:cubicBezTo>
                  <a:pt x="669" y="2763"/>
                  <a:pt x="760" y="2763"/>
                  <a:pt x="851" y="2763"/>
                </a:cubicBezTo>
                <a:cubicBezTo>
                  <a:pt x="940" y="2763"/>
                  <a:pt x="1030" y="2763"/>
                  <a:pt x="1119" y="2763"/>
                </a:cubicBezTo>
                <a:cubicBezTo>
                  <a:pt x="1124" y="2763"/>
                  <a:pt x="1131" y="2766"/>
                  <a:pt x="1136" y="2767"/>
                </a:cubicBezTo>
                <a:cubicBezTo>
                  <a:pt x="1135" y="2774"/>
                  <a:pt x="1133" y="2781"/>
                  <a:pt x="1130" y="2786"/>
                </a:cubicBezTo>
                <a:close/>
                <a:moveTo>
                  <a:pt x="779" y="2199"/>
                </a:moveTo>
                <a:cubicBezTo>
                  <a:pt x="779" y="2183"/>
                  <a:pt x="783" y="2178"/>
                  <a:pt x="799" y="2178"/>
                </a:cubicBezTo>
                <a:cubicBezTo>
                  <a:pt x="828" y="2179"/>
                  <a:pt x="856" y="2178"/>
                  <a:pt x="885" y="2178"/>
                </a:cubicBezTo>
                <a:cubicBezTo>
                  <a:pt x="908" y="2178"/>
                  <a:pt x="909" y="2179"/>
                  <a:pt x="910" y="2203"/>
                </a:cubicBezTo>
                <a:cubicBezTo>
                  <a:pt x="910" y="2298"/>
                  <a:pt x="910" y="2393"/>
                  <a:pt x="910" y="2488"/>
                </a:cubicBezTo>
                <a:cubicBezTo>
                  <a:pt x="910" y="2539"/>
                  <a:pt x="910" y="2592"/>
                  <a:pt x="909" y="2644"/>
                </a:cubicBezTo>
                <a:cubicBezTo>
                  <a:pt x="909" y="2668"/>
                  <a:pt x="907" y="2670"/>
                  <a:pt x="885" y="2670"/>
                </a:cubicBezTo>
                <a:cubicBezTo>
                  <a:pt x="857" y="2670"/>
                  <a:pt x="829" y="2670"/>
                  <a:pt x="800" y="2670"/>
                </a:cubicBezTo>
                <a:cubicBezTo>
                  <a:pt x="781" y="2669"/>
                  <a:pt x="780" y="2668"/>
                  <a:pt x="780" y="2648"/>
                </a:cubicBezTo>
                <a:cubicBezTo>
                  <a:pt x="779" y="2574"/>
                  <a:pt x="779" y="2499"/>
                  <a:pt x="779" y="2424"/>
                </a:cubicBezTo>
                <a:cubicBezTo>
                  <a:pt x="779" y="2349"/>
                  <a:pt x="780" y="2274"/>
                  <a:pt x="779" y="2199"/>
                </a:cubicBezTo>
                <a:close/>
                <a:moveTo>
                  <a:pt x="1164" y="2644"/>
                </a:moveTo>
                <a:cubicBezTo>
                  <a:pt x="1164" y="2668"/>
                  <a:pt x="1162" y="2670"/>
                  <a:pt x="1140" y="2670"/>
                </a:cubicBezTo>
                <a:cubicBezTo>
                  <a:pt x="1105" y="2670"/>
                  <a:pt x="1071" y="2669"/>
                  <a:pt x="1036" y="2670"/>
                </a:cubicBezTo>
                <a:cubicBezTo>
                  <a:pt x="1021" y="2670"/>
                  <a:pt x="1016" y="2663"/>
                  <a:pt x="1016" y="2648"/>
                </a:cubicBezTo>
                <a:cubicBezTo>
                  <a:pt x="1016" y="2498"/>
                  <a:pt x="1016" y="2348"/>
                  <a:pt x="1016" y="2197"/>
                </a:cubicBezTo>
                <a:cubicBezTo>
                  <a:pt x="1016" y="2183"/>
                  <a:pt x="1021" y="2178"/>
                  <a:pt x="1035" y="2178"/>
                </a:cubicBezTo>
                <a:cubicBezTo>
                  <a:pt x="1072" y="2178"/>
                  <a:pt x="1108" y="2179"/>
                  <a:pt x="1144" y="2178"/>
                </a:cubicBezTo>
                <a:cubicBezTo>
                  <a:pt x="1161" y="2178"/>
                  <a:pt x="1165" y="2184"/>
                  <a:pt x="1165" y="2200"/>
                </a:cubicBezTo>
                <a:cubicBezTo>
                  <a:pt x="1164" y="2275"/>
                  <a:pt x="1164" y="2349"/>
                  <a:pt x="1164" y="2423"/>
                </a:cubicBezTo>
                <a:cubicBezTo>
                  <a:pt x="1164" y="2497"/>
                  <a:pt x="1165" y="2570"/>
                  <a:pt x="1164" y="2644"/>
                </a:cubicBezTo>
                <a:close/>
                <a:moveTo>
                  <a:pt x="1307" y="1617"/>
                </a:moveTo>
                <a:cubicBezTo>
                  <a:pt x="1295" y="1638"/>
                  <a:pt x="1284" y="1659"/>
                  <a:pt x="1273" y="1681"/>
                </a:cubicBezTo>
                <a:cubicBezTo>
                  <a:pt x="1246" y="1731"/>
                  <a:pt x="1222" y="1783"/>
                  <a:pt x="1202" y="1836"/>
                </a:cubicBezTo>
                <a:cubicBezTo>
                  <a:pt x="1180" y="1897"/>
                  <a:pt x="1165" y="1961"/>
                  <a:pt x="1165" y="2028"/>
                </a:cubicBezTo>
                <a:cubicBezTo>
                  <a:pt x="1164" y="2054"/>
                  <a:pt x="1163" y="2055"/>
                  <a:pt x="1137" y="2055"/>
                </a:cubicBezTo>
                <a:cubicBezTo>
                  <a:pt x="1042" y="2055"/>
                  <a:pt x="945" y="2055"/>
                  <a:pt x="850" y="2055"/>
                </a:cubicBezTo>
                <a:cubicBezTo>
                  <a:pt x="754" y="2055"/>
                  <a:pt x="658" y="2055"/>
                  <a:pt x="561" y="2055"/>
                </a:cubicBezTo>
                <a:cubicBezTo>
                  <a:pt x="540" y="2055"/>
                  <a:pt x="538" y="2053"/>
                  <a:pt x="537" y="2031"/>
                </a:cubicBezTo>
                <a:cubicBezTo>
                  <a:pt x="534" y="1969"/>
                  <a:pt x="522" y="1909"/>
                  <a:pt x="502" y="1850"/>
                </a:cubicBezTo>
                <a:cubicBezTo>
                  <a:pt x="479" y="1776"/>
                  <a:pt x="448" y="1706"/>
                  <a:pt x="412" y="1638"/>
                </a:cubicBezTo>
                <a:cubicBezTo>
                  <a:pt x="404" y="1623"/>
                  <a:pt x="120" y="1212"/>
                  <a:pt x="123" y="868"/>
                </a:cubicBezTo>
                <a:cubicBezTo>
                  <a:pt x="127" y="457"/>
                  <a:pt x="457" y="123"/>
                  <a:pt x="868" y="123"/>
                </a:cubicBezTo>
                <a:cubicBezTo>
                  <a:pt x="1279" y="123"/>
                  <a:pt x="1619" y="457"/>
                  <a:pt x="1613" y="868"/>
                </a:cubicBezTo>
                <a:cubicBezTo>
                  <a:pt x="1608" y="1184"/>
                  <a:pt x="1305" y="1618"/>
                  <a:pt x="1307" y="16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US" sz="1350" kern="1200">
              <a:solidFill>
                <a:srgbClr val="282F3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D0855F-E450-4A33-A21B-2C71D26D003A}"/>
              </a:ext>
            </a:extLst>
          </p:cNvPr>
          <p:cNvSpPr txBox="1"/>
          <p:nvPr/>
        </p:nvSpPr>
        <p:spPr>
          <a:xfrm>
            <a:off x="4734352" y="2534949"/>
            <a:ext cx="383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1600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Срок  дополнительного рассмотрения заявлений (жалоб)  5-дневный срок</a:t>
            </a:r>
            <a:endParaRPr lang="en-GB" sz="16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ACC406-902A-4CAE-B016-1B8EF89AC9D9}"/>
              </a:ext>
            </a:extLst>
          </p:cNvPr>
          <p:cNvSpPr txBox="1"/>
          <p:nvPr/>
        </p:nvSpPr>
        <p:spPr>
          <a:xfrm>
            <a:off x="4710941" y="3619604"/>
            <a:ext cx="3738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Noto Sans" panose="020B0502040504020204"/>
              </a:rPr>
              <a:t>Жалобы (заявления) поступившие в день предшествующий голосованию и день голосования (3 и 4 октября) рассматриваются немедленно.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46A19B-4912-44E1-A565-E612A46A0C65}"/>
              </a:ext>
            </a:extLst>
          </p:cNvPr>
          <p:cNvSpPr txBox="1"/>
          <p:nvPr/>
        </p:nvSpPr>
        <p:spPr>
          <a:xfrm>
            <a:off x="3804701" y="3635761"/>
            <a:ext cx="88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2000" b="1" kern="1200" dirty="0">
                <a:solidFill>
                  <a:schemeClr val="tx1"/>
                </a:solidFill>
                <a:latin typeface="Noto Sans" panose="020B0502040504020204" pitchFamily="34"/>
                <a:ea typeface="+mn-ea"/>
                <a:cs typeface="+mn-cs"/>
              </a:rPr>
              <a:t>0</a:t>
            </a:r>
          </a:p>
          <a:p>
            <a:pPr algn="ctr" defTabSz="685800">
              <a:buClrTx/>
              <a:defRPr/>
            </a:pPr>
            <a:r>
              <a:rPr lang="ru-RU" sz="2000" b="1" kern="1200" dirty="0">
                <a:solidFill>
                  <a:schemeClr val="tx1"/>
                </a:solidFill>
                <a:latin typeface="Noto Sans" panose="020B0502040504020204" pitchFamily="34"/>
                <a:ea typeface="+mn-ea"/>
                <a:cs typeface="+mn-cs"/>
              </a:rPr>
              <a:t>дней</a:t>
            </a:r>
            <a:endParaRPr lang="en-GB" sz="2000" b="1" kern="120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00730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1054828-72DB-4EA2-B1D1-A819EA8C9281}"/>
              </a:ext>
            </a:extLst>
          </p:cNvPr>
          <p:cNvSpPr/>
          <p:nvPr/>
        </p:nvSpPr>
        <p:spPr>
          <a:xfrm>
            <a:off x="907961" y="56105"/>
            <a:ext cx="7640393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ПОРЯДОК И СРОКИ РАССМОТРЕНИЯ </a:t>
            </a:r>
            <a:endParaRPr lang="x-none" sz="21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0E25CD68-2C17-4629-9B2E-41B52CD2BAF2}"/>
              </a:ext>
            </a:extLst>
          </p:cNvPr>
          <p:cNvSpPr/>
          <p:nvPr/>
        </p:nvSpPr>
        <p:spPr>
          <a:xfrm>
            <a:off x="1266825" y="672601"/>
            <a:ext cx="7281529" cy="1044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 заявлениями (жалобами) на решения и (или) действия (бездействие) </a:t>
            </a:r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ИЗБИРАТЕЛЬНЫХ КОМИССИЙ, </a:t>
            </a:r>
            <a:r>
              <a:rPr lang="ru-RU" sz="18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нарушающие избирательные права граждан, </a:t>
            </a:r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могут обратиться:</a:t>
            </a:r>
            <a:endParaRPr lang="x-none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2" name="Облачко с текстом: прямоугольное 71">
            <a:extLst>
              <a:ext uri="{FF2B5EF4-FFF2-40B4-BE49-F238E27FC236}">
                <a16:creationId xmlns:a16="http://schemas.microsoft.com/office/drawing/2014/main" id="{02F21A9A-11A0-4E1E-9423-A9885EF02586}"/>
              </a:ext>
            </a:extLst>
          </p:cNvPr>
          <p:cNvSpPr/>
          <p:nvPr/>
        </p:nvSpPr>
        <p:spPr>
          <a:xfrm>
            <a:off x="1343026" y="1862735"/>
            <a:ext cx="7140932" cy="977991"/>
          </a:xfrm>
          <a:prstGeom prst="wedge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избиратели;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кандидаты;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политические партии;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некоммерческие организации их представители;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наблюдатели </a:t>
            </a:r>
            <a:endParaRPr lang="x-none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D4DA8C75-6EF8-4F88-8B75-5754A0BF052B}"/>
              </a:ext>
            </a:extLst>
          </p:cNvPr>
          <p:cNvSpPr/>
          <p:nvPr/>
        </p:nvSpPr>
        <p:spPr>
          <a:xfrm>
            <a:off x="1343026" y="3089226"/>
            <a:ext cx="7140932" cy="41018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</a:t>
            </a:r>
            <a:endParaRPr lang="x-none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трелка: вниз 73">
            <a:extLst>
              <a:ext uri="{FF2B5EF4-FFF2-40B4-BE49-F238E27FC236}">
                <a16:creationId xmlns:a16="http://schemas.microsoft.com/office/drawing/2014/main" id="{1223A0B3-1169-4972-8CC2-27163A571BD7}"/>
              </a:ext>
            </a:extLst>
          </p:cNvPr>
          <p:cNvSpPr/>
          <p:nvPr/>
        </p:nvSpPr>
        <p:spPr>
          <a:xfrm>
            <a:off x="5433677" y="2855408"/>
            <a:ext cx="463640" cy="2341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5EF3EB-CF4A-4948-98F9-BB9BDB7FB9C0}"/>
              </a:ext>
            </a:extLst>
          </p:cNvPr>
          <p:cNvSpPr txBox="1"/>
          <p:nvPr/>
        </p:nvSpPr>
        <p:spPr>
          <a:xfrm>
            <a:off x="6210837" y="2815137"/>
            <a:ext cx="119773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 дня </a:t>
            </a:r>
            <a:endParaRPr lang="x-none" b="1" dirty="0">
              <a:solidFill>
                <a:srgbClr val="FF0000"/>
              </a:solidFill>
            </a:endParaRPr>
          </a:p>
          <a:p>
            <a:endParaRPr lang="x-none" dirty="0"/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DFEAA1E-24DD-4097-8E0A-CA24A758E924}"/>
              </a:ext>
            </a:extLst>
          </p:cNvPr>
          <p:cNvSpPr/>
          <p:nvPr/>
        </p:nvSpPr>
        <p:spPr>
          <a:xfrm>
            <a:off x="1343025" y="3677050"/>
            <a:ext cx="7140127" cy="48474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ЦИК</a:t>
            </a:r>
            <a:r>
              <a:rPr lang="ru-RU" sz="21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дополнительные проверки 5 дней)</a:t>
            </a:r>
            <a:endParaRPr lang="x-none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7" name="Стрелка: вниз 76">
            <a:extLst>
              <a:ext uri="{FF2B5EF4-FFF2-40B4-BE49-F238E27FC236}">
                <a16:creationId xmlns:a16="http://schemas.microsoft.com/office/drawing/2014/main" id="{0FA68F19-C541-4D78-A0DF-87072342FC62}"/>
              </a:ext>
            </a:extLst>
          </p:cNvPr>
          <p:cNvSpPr/>
          <p:nvPr/>
        </p:nvSpPr>
        <p:spPr>
          <a:xfrm>
            <a:off x="5433677" y="3504190"/>
            <a:ext cx="463640" cy="2341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4FADA7F-91CA-480F-BF31-3FDD8031CE8B}"/>
              </a:ext>
            </a:extLst>
          </p:cNvPr>
          <p:cNvSpPr txBox="1"/>
          <p:nvPr/>
        </p:nvSpPr>
        <p:spPr>
          <a:xfrm>
            <a:off x="6232751" y="3432956"/>
            <a:ext cx="119773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 дня </a:t>
            </a:r>
            <a:endParaRPr lang="x-none" b="1" dirty="0">
              <a:solidFill>
                <a:srgbClr val="FF0000"/>
              </a:solidFill>
            </a:endParaRPr>
          </a:p>
          <a:p>
            <a:endParaRPr lang="x-none" dirty="0"/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DEE6BC5-CDF1-48FE-8861-F8D74385F787}"/>
              </a:ext>
            </a:extLst>
          </p:cNvPr>
          <p:cNvSpPr/>
          <p:nvPr/>
        </p:nvSpPr>
        <p:spPr>
          <a:xfrm>
            <a:off x="1419225" y="4455607"/>
            <a:ext cx="7063928" cy="43675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7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СУД</a:t>
            </a:r>
            <a:endParaRPr lang="x-none" sz="27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0" name="Стрелка: вниз 79">
            <a:extLst>
              <a:ext uri="{FF2B5EF4-FFF2-40B4-BE49-F238E27FC236}">
                <a16:creationId xmlns:a16="http://schemas.microsoft.com/office/drawing/2014/main" id="{1DBC3291-3D64-4EC7-8C73-13FC5BE72966}"/>
              </a:ext>
            </a:extLst>
          </p:cNvPr>
          <p:cNvSpPr/>
          <p:nvPr/>
        </p:nvSpPr>
        <p:spPr>
          <a:xfrm>
            <a:off x="5433677" y="4191624"/>
            <a:ext cx="463640" cy="2341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2D17C1-F33B-4A61-AA09-C90B8B1423FF}"/>
              </a:ext>
            </a:extLst>
          </p:cNvPr>
          <p:cNvSpPr txBox="1"/>
          <p:nvPr/>
        </p:nvSpPr>
        <p:spPr>
          <a:xfrm>
            <a:off x="6188705" y="4165239"/>
            <a:ext cx="119773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 дня </a:t>
            </a:r>
            <a:endParaRPr lang="x-none" b="1" dirty="0">
              <a:solidFill>
                <a:srgbClr val="FF0000"/>
              </a:solidFill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942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F4B91-9BE5-4241-A1D9-B914D129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5278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br>
              <a:rPr lang="ru-RU" b="1" dirty="0"/>
            </a:br>
            <a:br>
              <a:rPr lang="ru-RU" b="1" dirty="0"/>
            </a:br>
            <a:r>
              <a:rPr lang="ru-RU" sz="2300" cap="all" dirty="0">
                <a:solidFill>
                  <a:schemeClr val="accent1">
                    <a:lumMod val="50000"/>
                  </a:schemeClr>
                </a:solidFill>
              </a:rPr>
              <a:t>Порядок обжалования решения избирательной комиссии</a:t>
            </a:r>
            <a:br>
              <a:rPr lang="ru-RU" sz="2300" cap="all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cap="all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ru-RU" cap="all" dirty="0">
                <a:solidFill>
                  <a:schemeClr val="accent1">
                    <a:lumMod val="50000"/>
                  </a:schemeClr>
                </a:solidFill>
              </a:rPr>
            </a:br>
            <a:endParaRPr lang="x-none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FEA030-3E42-4422-93D7-9EB560BCF8A6}"/>
              </a:ext>
            </a:extLst>
          </p:cNvPr>
          <p:cNvSpPr/>
          <p:nvPr/>
        </p:nvSpPr>
        <p:spPr>
          <a:xfrm>
            <a:off x="550572" y="801709"/>
            <a:ext cx="8287555" cy="682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/>
            <a:r>
              <a:rPr lang="ru-RU" sz="15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Решения, действия (бездействия) избирательной комиссии, их должностных лиц, нарушающие избирательные права граждан могут быть обжалованы в вышестоящую избирательную комиссию.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5AD346A-C1EC-4542-B25F-C284BF8C6DD1}"/>
              </a:ext>
            </a:extLst>
          </p:cNvPr>
          <p:cNvSpPr/>
          <p:nvPr/>
        </p:nvSpPr>
        <p:spPr>
          <a:xfrm>
            <a:off x="5066225" y="1787708"/>
            <a:ext cx="2424448" cy="3409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100" b="1" dirty="0"/>
              <a:t>ТИК</a:t>
            </a:r>
            <a:endParaRPr lang="x-none" sz="2100" b="1" dirty="0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8C6C3985-BD97-476E-8369-337E9ABF2592}"/>
              </a:ext>
            </a:extLst>
          </p:cNvPr>
          <p:cNvSpPr/>
          <p:nvPr/>
        </p:nvSpPr>
        <p:spPr>
          <a:xfrm>
            <a:off x="6191518" y="1522818"/>
            <a:ext cx="173864" cy="244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E79FFDF-856B-4B24-8205-C04DEB619F6E}"/>
              </a:ext>
            </a:extLst>
          </p:cNvPr>
          <p:cNvSpPr/>
          <p:nvPr/>
        </p:nvSpPr>
        <p:spPr>
          <a:xfrm>
            <a:off x="5053346" y="2471850"/>
            <a:ext cx="2424448" cy="3409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100" b="1" dirty="0"/>
              <a:t>ЦИК</a:t>
            </a:r>
            <a:endParaRPr lang="x-none" sz="2100" b="1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2EF93B4-1D4A-4673-A51D-9C8F7D334618}"/>
              </a:ext>
            </a:extLst>
          </p:cNvPr>
          <p:cNvSpPr/>
          <p:nvPr/>
        </p:nvSpPr>
        <p:spPr>
          <a:xfrm>
            <a:off x="4691127" y="3123645"/>
            <a:ext cx="3148884" cy="6080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</a:rPr>
              <a:t>Административный суд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</a:rPr>
              <a:t>г. Бишкек</a:t>
            </a:r>
            <a:endParaRPr lang="x-none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FB3ECA6B-80B6-4ABD-8AE4-241619269B2A}"/>
              </a:ext>
            </a:extLst>
          </p:cNvPr>
          <p:cNvSpPr/>
          <p:nvPr/>
        </p:nvSpPr>
        <p:spPr>
          <a:xfrm>
            <a:off x="6191518" y="2222403"/>
            <a:ext cx="173864" cy="244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1D333CF2-062D-49D2-B158-3110637CF874}"/>
              </a:ext>
            </a:extLst>
          </p:cNvPr>
          <p:cNvSpPr/>
          <p:nvPr/>
        </p:nvSpPr>
        <p:spPr>
          <a:xfrm>
            <a:off x="6191518" y="2845331"/>
            <a:ext cx="173864" cy="244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3E1850F-DB15-4D87-A87F-85150634307E}"/>
              </a:ext>
            </a:extLst>
          </p:cNvPr>
          <p:cNvSpPr/>
          <p:nvPr/>
        </p:nvSpPr>
        <p:spPr>
          <a:xfrm>
            <a:off x="4691129" y="4041161"/>
            <a:ext cx="3148884" cy="60802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/>
              <a:t>Верховный суд Кыргызской Республики</a:t>
            </a:r>
            <a:endParaRPr lang="x-none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8FA0A8E5-1CC6-40E4-B971-336DFCEEAF25}"/>
              </a:ext>
            </a:extLst>
          </p:cNvPr>
          <p:cNvSpPr/>
          <p:nvPr/>
        </p:nvSpPr>
        <p:spPr>
          <a:xfrm>
            <a:off x="6191518" y="3772657"/>
            <a:ext cx="173864" cy="244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A23ED9-4630-4B42-988F-301FA9949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7" y="3369312"/>
            <a:ext cx="3013656" cy="15299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45C0AE4-79A4-4EC9-913A-5FDCD384A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7" y="1706868"/>
            <a:ext cx="2984442" cy="15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2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7DB0800-6EF4-4D66-A619-3D240164BA44}"/>
              </a:ext>
            </a:extLst>
          </p:cNvPr>
          <p:cNvGrpSpPr/>
          <p:nvPr/>
        </p:nvGrpSpPr>
        <p:grpSpPr>
          <a:xfrm>
            <a:off x="2811286" y="1285325"/>
            <a:ext cx="3093641" cy="3334009"/>
            <a:chOff x="3071813" y="2155825"/>
            <a:chExt cx="3260725" cy="351407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2818E0D-2A9A-45B2-AFC2-3B25A4032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175000"/>
              <a:ext cx="1628775" cy="1095375"/>
            </a:xfrm>
            <a:custGeom>
              <a:avLst/>
              <a:gdLst>
                <a:gd name="T0" fmla="*/ 0 w 1475"/>
                <a:gd name="T1" fmla="*/ 494 h 988"/>
                <a:gd name="T2" fmla="*/ 735 w 1475"/>
                <a:gd name="T3" fmla="*/ 922 h 988"/>
                <a:gd name="T4" fmla="*/ 981 w 1475"/>
                <a:gd name="T5" fmla="*/ 988 h 988"/>
                <a:gd name="T6" fmla="*/ 1475 w 1475"/>
                <a:gd name="T7" fmla="*/ 494 h 988"/>
                <a:gd name="T8" fmla="*/ 981 w 1475"/>
                <a:gd name="T9" fmla="*/ 0 h 988"/>
                <a:gd name="T10" fmla="*/ 735 w 1475"/>
                <a:gd name="T11" fmla="*/ 66 h 988"/>
                <a:gd name="T12" fmla="*/ 0 w 1475"/>
                <a:gd name="T13" fmla="*/ 49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5" h="988">
                  <a:moveTo>
                    <a:pt x="0" y="494"/>
                  </a:moveTo>
                  <a:cubicBezTo>
                    <a:pt x="735" y="922"/>
                    <a:pt x="735" y="922"/>
                    <a:pt x="735" y="922"/>
                  </a:cubicBezTo>
                  <a:cubicBezTo>
                    <a:pt x="807" y="964"/>
                    <a:pt x="892" y="988"/>
                    <a:pt x="981" y="988"/>
                  </a:cubicBezTo>
                  <a:cubicBezTo>
                    <a:pt x="1254" y="988"/>
                    <a:pt x="1475" y="767"/>
                    <a:pt x="1475" y="494"/>
                  </a:cubicBezTo>
                  <a:cubicBezTo>
                    <a:pt x="1475" y="221"/>
                    <a:pt x="1254" y="0"/>
                    <a:pt x="981" y="0"/>
                  </a:cubicBezTo>
                  <a:cubicBezTo>
                    <a:pt x="892" y="0"/>
                    <a:pt x="807" y="24"/>
                    <a:pt x="735" y="66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7884EF7-8AA7-4FC2-BFAE-3E3F973BE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813" y="3175000"/>
              <a:ext cx="1631950" cy="1095375"/>
            </a:xfrm>
            <a:custGeom>
              <a:avLst/>
              <a:gdLst>
                <a:gd name="T0" fmla="*/ 1476 w 1476"/>
                <a:gd name="T1" fmla="*/ 494 h 988"/>
                <a:gd name="T2" fmla="*/ 741 w 1476"/>
                <a:gd name="T3" fmla="*/ 66 h 988"/>
                <a:gd name="T4" fmla="*/ 494 w 1476"/>
                <a:gd name="T5" fmla="*/ 0 h 988"/>
                <a:gd name="T6" fmla="*/ 0 w 1476"/>
                <a:gd name="T7" fmla="*/ 494 h 988"/>
                <a:gd name="T8" fmla="*/ 494 w 1476"/>
                <a:gd name="T9" fmla="*/ 988 h 988"/>
                <a:gd name="T10" fmla="*/ 741 w 1476"/>
                <a:gd name="T11" fmla="*/ 922 h 988"/>
                <a:gd name="T12" fmla="*/ 1476 w 1476"/>
                <a:gd name="T13" fmla="*/ 49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6" h="988">
                  <a:moveTo>
                    <a:pt x="1476" y="494"/>
                  </a:moveTo>
                  <a:cubicBezTo>
                    <a:pt x="741" y="66"/>
                    <a:pt x="741" y="66"/>
                    <a:pt x="741" y="66"/>
                  </a:cubicBezTo>
                  <a:cubicBezTo>
                    <a:pt x="668" y="24"/>
                    <a:pt x="584" y="0"/>
                    <a:pt x="494" y="0"/>
                  </a:cubicBezTo>
                  <a:cubicBezTo>
                    <a:pt x="221" y="0"/>
                    <a:pt x="0" y="221"/>
                    <a:pt x="0" y="494"/>
                  </a:cubicBezTo>
                  <a:cubicBezTo>
                    <a:pt x="0" y="767"/>
                    <a:pt x="221" y="988"/>
                    <a:pt x="494" y="988"/>
                  </a:cubicBezTo>
                  <a:cubicBezTo>
                    <a:pt x="584" y="988"/>
                    <a:pt x="668" y="964"/>
                    <a:pt x="741" y="922"/>
                  </a:cubicBezTo>
                  <a:lnTo>
                    <a:pt x="1476" y="4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CFF9A5A7-69DF-4E87-A1CF-9EDB2BE79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2155825"/>
              <a:ext cx="1171575" cy="1566863"/>
            </a:xfrm>
            <a:custGeom>
              <a:avLst/>
              <a:gdLst>
                <a:gd name="T0" fmla="*/ 1059 w 1059"/>
                <a:gd name="T1" fmla="*/ 1412 h 1412"/>
                <a:gd name="T2" fmla="*/ 1058 w 1059"/>
                <a:gd name="T3" fmla="*/ 561 h 1412"/>
                <a:gd name="T4" fmla="*/ 991 w 1059"/>
                <a:gd name="T5" fmla="*/ 315 h 1412"/>
                <a:gd name="T6" fmla="*/ 315 w 1059"/>
                <a:gd name="T7" fmla="*/ 137 h 1412"/>
                <a:gd name="T8" fmla="*/ 137 w 1059"/>
                <a:gd name="T9" fmla="*/ 813 h 1412"/>
                <a:gd name="T10" fmla="*/ 319 w 1059"/>
                <a:gd name="T11" fmla="*/ 993 h 1412"/>
                <a:gd name="T12" fmla="*/ 1059 w 1059"/>
                <a:gd name="T13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9" h="1412">
                  <a:moveTo>
                    <a:pt x="1059" y="1412"/>
                  </a:moveTo>
                  <a:cubicBezTo>
                    <a:pt x="1058" y="561"/>
                    <a:pt x="1058" y="561"/>
                    <a:pt x="1058" y="561"/>
                  </a:cubicBezTo>
                  <a:cubicBezTo>
                    <a:pt x="1058" y="477"/>
                    <a:pt x="1036" y="392"/>
                    <a:pt x="991" y="315"/>
                  </a:cubicBezTo>
                  <a:cubicBezTo>
                    <a:pt x="853" y="79"/>
                    <a:pt x="551" y="0"/>
                    <a:pt x="315" y="137"/>
                  </a:cubicBezTo>
                  <a:cubicBezTo>
                    <a:pt x="79" y="275"/>
                    <a:pt x="0" y="577"/>
                    <a:pt x="137" y="813"/>
                  </a:cubicBezTo>
                  <a:cubicBezTo>
                    <a:pt x="183" y="890"/>
                    <a:pt x="246" y="951"/>
                    <a:pt x="319" y="993"/>
                  </a:cubicBezTo>
                  <a:lnTo>
                    <a:pt x="1059" y="14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7B43070-AC10-40C1-9CBA-0A617A6F5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2155825"/>
              <a:ext cx="1169987" cy="1566863"/>
            </a:xfrm>
            <a:custGeom>
              <a:avLst/>
              <a:gdLst>
                <a:gd name="T0" fmla="*/ 0 w 1059"/>
                <a:gd name="T1" fmla="*/ 1412 h 1412"/>
                <a:gd name="T2" fmla="*/ 0 w 1059"/>
                <a:gd name="T3" fmla="*/ 561 h 1412"/>
                <a:gd name="T4" fmla="*/ 68 w 1059"/>
                <a:gd name="T5" fmla="*/ 315 h 1412"/>
                <a:gd name="T6" fmla="*/ 743 w 1059"/>
                <a:gd name="T7" fmla="*/ 137 h 1412"/>
                <a:gd name="T8" fmla="*/ 921 w 1059"/>
                <a:gd name="T9" fmla="*/ 813 h 1412"/>
                <a:gd name="T10" fmla="*/ 740 w 1059"/>
                <a:gd name="T11" fmla="*/ 993 h 1412"/>
                <a:gd name="T12" fmla="*/ 0 w 1059"/>
                <a:gd name="T13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9" h="1412">
                  <a:moveTo>
                    <a:pt x="0" y="1412"/>
                  </a:moveTo>
                  <a:cubicBezTo>
                    <a:pt x="0" y="561"/>
                    <a:pt x="0" y="561"/>
                    <a:pt x="0" y="561"/>
                  </a:cubicBezTo>
                  <a:cubicBezTo>
                    <a:pt x="1" y="477"/>
                    <a:pt x="23" y="392"/>
                    <a:pt x="68" y="315"/>
                  </a:cubicBezTo>
                  <a:cubicBezTo>
                    <a:pt x="205" y="79"/>
                    <a:pt x="508" y="0"/>
                    <a:pt x="743" y="137"/>
                  </a:cubicBezTo>
                  <a:cubicBezTo>
                    <a:pt x="979" y="275"/>
                    <a:pt x="1059" y="577"/>
                    <a:pt x="921" y="813"/>
                  </a:cubicBezTo>
                  <a:cubicBezTo>
                    <a:pt x="876" y="890"/>
                    <a:pt x="813" y="951"/>
                    <a:pt x="740" y="993"/>
                  </a:cubicBezTo>
                  <a:lnTo>
                    <a:pt x="0" y="141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08FB65DB-793D-4DB0-B31F-BCEEC5903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93" y="4103037"/>
              <a:ext cx="1169987" cy="1566864"/>
            </a:xfrm>
            <a:custGeom>
              <a:avLst/>
              <a:gdLst>
                <a:gd name="T0" fmla="*/ 0 w 1059"/>
                <a:gd name="T1" fmla="*/ 0 h 1412"/>
                <a:gd name="T2" fmla="*/ 0 w 1059"/>
                <a:gd name="T3" fmla="*/ 850 h 1412"/>
                <a:gd name="T4" fmla="*/ 68 w 1059"/>
                <a:gd name="T5" fmla="*/ 1097 h 1412"/>
                <a:gd name="T6" fmla="*/ 743 w 1059"/>
                <a:gd name="T7" fmla="*/ 1274 h 1412"/>
                <a:gd name="T8" fmla="*/ 921 w 1059"/>
                <a:gd name="T9" fmla="*/ 599 h 1412"/>
                <a:gd name="T10" fmla="*/ 740 w 1059"/>
                <a:gd name="T11" fmla="*/ 419 h 1412"/>
                <a:gd name="T12" fmla="*/ 0 w 1059"/>
                <a:gd name="T13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9" h="1412">
                  <a:moveTo>
                    <a:pt x="0" y="0"/>
                  </a:moveTo>
                  <a:cubicBezTo>
                    <a:pt x="0" y="850"/>
                    <a:pt x="0" y="850"/>
                    <a:pt x="0" y="850"/>
                  </a:cubicBezTo>
                  <a:cubicBezTo>
                    <a:pt x="1" y="934"/>
                    <a:pt x="23" y="1019"/>
                    <a:pt x="68" y="1097"/>
                  </a:cubicBezTo>
                  <a:cubicBezTo>
                    <a:pt x="205" y="1332"/>
                    <a:pt x="508" y="1412"/>
                    <a:pt x="743" y="1274"/>
                  </a:cubicBezTo>
                  <a:cubicBezTo>
                    <a:pt x="979" y="1137"/>
                    <a:pt x="1059" y="834"/>
                    <a:pt x="921" y="599"/>
                  </a:cubicBezTo>
                  <a:cubicBezTo>
                    <a:pt x="876" y="521"/>
                    <a:pt x="813" y="460"/>
                    <a:pt x="740" y="4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D1B8E32-D3CF-412E-8326-B2D8E4F52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423" y="3712688"/>
              <a:ext cx="1171575" cy="1566863"/>
            </a:xfrm>
            <a:custGeom>
              <a:avLst/>
              <a:gdLst>
                <a:gd name="T0" fmla="*/ 1059 w 1059"/>
                <a:gd name="T1" fmla="*/ 0 h 1412"/>
                <a:gd name="T2" fmla="*/ 1058 w 1059"/>
                <a:gd name="T3" fmla="*/ 850 h 1412"/>
                <a:gd name="T4" fmla="*/ 991 w 1059"/>
                <a:gd name="T5" fmla="*/ 1097 h 1412"/>
                <a:gd name="T6" fmla="*/ 315 w 1059"/>
                <a:gd name="T7" fmla="*/ 1274 h 1412"/>
                <a:gd name="T8" fmla="*/ 137 w 1059"/>
                <a:gd name="T9" fmla="*/ 599 h 1412"/>
                <a:gd name="T10" fmla="*/ 319 w 1059"/>
                <a:gd name="T11" fmla="*/ 419 h 1412"/>
                <a:gd name="T12" fmla="*/ 1059 w 1059"/>
                <a:gd name="T13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9" h="1412">
                  <a:moveTo>
                    <a:pt x="1059" y="0"/>
                  </a:moveTo>
                  <a:cubicBezTo>
                    <a:pt x="1058" y="850"/>
                    <a:pt x="1058" y="850"/>
                    <a:pt x="1058" y="850"/>
                  </a:cubicBezTo>
                  <a:cubicBezTo>
                    <a:pt x="1058" y="934"/>
                    <a:pt x="1036" y="1019"/>
                    <a:pt x="991" y="1097"/>
                  </a:cubicBezTo>
                  <a:cubicBezTo>
                    <a:pt x="853" y="1332"/>
                    <a:pt x="551" y="1412"/>
                    <a:pt x="315" y="1274"/>
                  </a:cubicBezTo>
                  <a:cubicBezTo>
                    <a:pt x="79" y="1137"/>
                    <a:pt x="0" y="834"/>
                    <a:pt x="137" y="599"/>
                  </a:cubicBezTo>
                  <a:cubicBezTo>
                    <a:pt x="183" y="521"/>
                    <a:pt x="246" y="460"/>
                    <a:pt x="319" y="419"/>
                  </a:cubicBezTo>
                  <a:lnTo>
                    <a:pt x="105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en-US" sz="1350" kern="1200" dirty="0">
                <a:solidFill>
                  <a:srgbClr val="282F39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FE4664C-69A1-472F-838E-BC95AA51F710}"/>
              </a:ext>
            </a:extLst>
          </p:cNvPr>
          <p:cNvSpPr txBox="1"/>
          <p:nvPr/>
        </p:nvSpPr>
        <p:spPr>
          <a:xfrm>
            <a:off x="3519829" y="1587398"/>
            <a:ext cx="704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000" b="1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lang="en-GB" sz="3000" b="1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3E7C42-7E0A-4EF9-A683-A7D84F9BCB06}"/>
              </a:ext>
            </a:extLst>
          </p:cNvPr>
          <p:cNvSpPr txBox="1"/>
          <p:nvPr/>
        </p:nvSpPr>
        <p:spPr>
          <a:xfrm>
            <a:off x="4497728" y="1600098"/>
            <a:ext cx="704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000" b="1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02</a:t>
            </a:r>
            <a:endParaRPr lang="en-GB" sz="3000" b="1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96E795-E86D-475A-96C6-FCC16471B787}"/>
              </a:ext>
            </a:extLst>
          </p:cNvPr>
          <p:cNvSpPr txBox="1"/>
          <p:nvPr/>
        </p:nvSpPr>
        <p:spPr>
          <a:xfrm>
            <a:off x="5012078" y="2514498"/>
            <a:ext cx="704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000" b="1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03</a:t>
            </a:r>
            <a:endParaRPr lang="en-GB" sz="3000" b="1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5BFD0A-2662-4D3A-9CE2-27F88D2C88C0}"/>
              </a:ext>
            </a:extLst>
          </p:cNvPr>
          <p:cNvSpPr txBox="1"/>
          <p:nvPr/>
        </p:nvSpPr>
        <p:spPr>
          <a:xfrm>
            <a:off x="4606331" y="3553744"/>
            <a:ext cx="704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000" b="1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04</a:t>
            </a:r>
            <a:endParaRPr lang="en-GB" sz="3000" b="1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9E3629-961B-41E6-8787-CC9055AF681F}"/>
              </a:ext>
            </a:extLst>
          </p:cNvPr>
          <p:cNvSpPr txBox="1"/>
          <p:nvPr/>
        </p:nvSpPr>
        <p:spPr>
          <a:xfrm>
            <a:off x="3507128" y="3403498"/>
            <a:ext cx="704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000" b="1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05</a:t>
            </a:r>
            <a:endParaRPr lang="en-GB" sz="3000" b="1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46ACAB-E77D-4364-B651-12C5A3702F6C}"/>
              </a:ext>
            </a:extLst>
          </p:cNvPr>
          <p:cNvSpPr txBox="1"/>
          <p:nvPr/>
        </p:nvSpPr>
        <p:spPr>
          <a:xfrm>
            <a:off x="3005478" y="2527198"/>
            <a:ext cx="704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000" b="1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06</a:t>
            </a:r>
            <a:endParaRPr lang="en-GB" sz="3000" b="1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B050C0-7A33-41AF-8815-24F3067C790A}"/>
              </a:ext>
            </a:extLst>
          </p:cNvPr>
          <p:cNvSpPr txBox="1"/>
          <p:nvPr/>
        </p:nvSpPr>
        <p:spPr>
          <a:xfrm>
            <a:off x="165778" y="1339938"/>
            <a:ext cx="88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200" b="1" kern="1200" dirty="0">
                <a:solidFill>
                  <a:schemeClr val="accent4">
                    <a:lumMod val="25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lang="en-GB" sz="3200" b="1" kern="1200" dirty="0">
              <a:solidFill>
                <a:schemeClr val="accent4">
                  <a:lumMod val="2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E49DF4-E266-458A-88DE-2C157AED3B7D}"/>
              </a:ext>
            </a:extLst>
          </p:cNvPr>
          <p:cNvSpPr txBox="1"/>
          <p:nvPr/>
        </p:nvSpPr>
        <p:spPr>
          <a:xfrm>
            <a:off x="70411" y="2500452"/>
            <a:ext cx="1031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200" b="1" kern="1200" dirty="0">
                <a:solidFill>
                  <a:srgbClr val="C2C923"/>
                </a:solidFill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lang="en-US" sz="3200" b="1" kern="1200" dirty="0">
                <a:solidFill>
                  <a:srgbClr val="C2C923"/>
                </a:solidFill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lang="en-GB" sz="3200" b="1" kern="1200" dirty="0">
              <a:solidFill>
                <a:srgbClr val="C2C923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071EAE-430E-4DF9-9E0C-814205F8D5DE}"/>
              </a:ext>
            </a:extLst>
          </p:cNvPr>
          <p:cNvSpPr txBox="1"/>
          <p:nvPr/>
        </p:nvSpPr>
        <p:spPr>
          <a:xfrm>
            <a:off x="31288" y="3580750"/>
            <a:ext cx="111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200" b="1" kern="1200" dirty="0">
                <a:solidFill>
                  <a:schemeClr val="accent6"/>
                </a:solidFill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lang="en-US" sz="3200" b="1" kern="1200" dirty="0">
                <a:solidFill>
                  <a:schemeClr val="accent6"/>
                </a:solidFill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lang="en-GB" sz="3200" b="1" kern="1200" dirty="0">
              <a:solidFill>
                <a:schemeClr val="accent6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C33B6D-AE5D-4C20-859D-A4E8280AEEE1}"/>
              </a:ext>
            </a:extLst>
          </p:cNvPr>
          <p:cNvSpPr txBox="1"/>
          <p:nvPr/>
        </p:nvSpPr>
        <p:spPr>
          <a:xfrm>
            <a:off x="5838545" y="1366379"/>
            <a:ext cx="106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200" b="1" kern="1200" dirty="0">
                <a:solidFill>
                  <a:srgbClr val="FCB414"/>
                </a:solidFill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lang="en-US" sz="3200" b="1" kern="1200" dirty="0">
                <a:solidFill>
                  <a:srgbClr val="FCB414"/>
                </a:solidFill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lang="en-GB" sz="3200" b="1" kern="1200" dirty="0">
              <a:solidFill>
                <a:srgbClr val="FCB41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B9C95C-7FED-4F5B-9D5C-00AB9A6E27A0}"/>
              </a:ext>
            </a:extLst>
          </p:cNvPr>
          <p:cNvSpPr txBox="1"/>
          <p:nvPr/>
        </p:nvSpPr>
        <p:spPr>
          <a:xfrm>
            <a:off x="6581190" y="1346951"/>
            <a:ext cx="2240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1200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решения, действия (бездействия) территориальных избирательных комиссий, их членов;</a:t>
            </a:r>
            <a:endParaRPr lang="en-GB" sz="12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ABE6C6-F43D-4A95-8A63-6D4F0DE209E0}"/>
              </a:ext>
            </a:extLst>
          </p:cNvPr>
          <p:cNvSpPr txBox="1"/>
          <p:nvPr/>
        </p:nvSpPr>
        <p:spPr>
          <a:xfrm>
            <a:off x="5996667" y="2498222"/>
            <a:ext cx="74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200" b="1" kern="1200" dirty="0">
                <a:solidFill>
                  <a:srgbClr val="FF0000"/>
                </a:solidFill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lang="en-US" sz="3200" b="1" kern="1200" dirty="0">
                <a:solidFill>
                  <a:srgbClr val="FF0000"/>
                </a:solidFill>
                <a:latin typeface="Open Sans" panose="020B0606030504020204" pitchFamily="34" charset="0"/>
                <a:ea typeface="+mn-ea"/>
                <a:cs typeface="+mn-cs"/>
              </a:rPr>
              <a:t>5</a:t>
            </a:r>
            <a:endParaRPr lang="en-GB" sz="3200" b="1" kern="1200" dirty="0">
              <a:solidFill>
                <a:srgbClr val="FF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7FDF10-D4DF-4CF5-9F73-D181EF290FA8}"/>
              </a:ext>
            </a:extLst>
          </p:cNvPr>
          <p:cNvSpPr txBox="1"/>
          <p:nvPr/>
        </p:nvSpPr>
        <p:spPr>
          <a:xfrm>
            <a:off x="5875579" y="3706301"/>
            <a:ext cx="92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3200" b="1" kern="1200" dirty="0">
                <a:solidFill>
                  <a:schemeClr val="accent4">
                    <a:lumMod val="9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lang="en-US" sz="3200" b="1" kern="1200" dirty="0">
                <a:solidFill>
                  <a:schemeClr val="accent4">
                    <a:lumMod val="90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rPr>
              <a:t>6</a:t>
            </a:r>
            <a:endParaRPr lang="en-GB" sz="3200" b="1" kern="1200" dirty="0">
              <a:solidFill>
                <a:schemeClr val="accent4">
                  <a:lumMod val="90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1FD641-5FA1-4D6C-92BD-8AF134788950}"/>
              </a:ext>
            </a:extLst>
          </p:cNvPr>
          <p:cNvSpPr txBox="1"/>
          <p:nvPr/>
        </p:nvSpPr>
        <p:spPr>
          <a:xfrm>
            <a:off x="6581191" y="2425799"/>
            <a:ext cx="2240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975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решения (протокол) территориальных избирательных комиссий о подведении итогов голосования;</a:t>
            </a:r>
            <a:endParaRPr lang="en-GB" sz="12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44AC5D-76E1-4BFC-A336-0C6C0F8ADADC}"/>
              </a:ext>
            </a:extLst>
          </p:cNvPr>
          <p:cNvSpPr txBox="1"/>
          <p:nvPr/>
        </p:nvSpPr>
        <p:spPr>
          <a:xfrm>
            <a:off x="6581189" y="3630065"/>
            <a:ext cx="2240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1200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решения, действия (бездействия) субъектов (участников) избирательного процесса.</a:t>
            </a:r>
            <a:endParaRPr lang="en-GB" sz="12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7A4D40-556C-49A4-97BF-5773CC4D7025}"/>
              </a:ext>
            </a:extLst>
          </p:cNvPr>
          <p:cNvSpPr txBox="1"/>
          <p:nvPr/>
        </p:nvSpPr>
        <p:spPr>
          <a:xfrm>
            <a:off x="776178" y="1428508"/>
            <a:ext cx="2033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1200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решения, действия (бездействия) участковых избирательных комиссий, их членов</a:t>
            </a:r>
            <a:endParaRPr lang="en-GB" sz="12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5CAAC8-468C-4E3F-8705-1DB00EFE0125}"/>
              </a:ext>
            </a:extLst>
          </p:cNvPr>
          <p:cNvSpPr txBox="1"/>
          <p:nvPr/>
        </p:nvSpPr>
        <p:spPr>
          <a:xfrm>
            <a:off x="755026" y="2439046"/>
            <a:ext cx="196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1200" kern="12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решения (протокол) участковых избирательных комиссий об установлении итогов голосования;</a:t>
            </a:r>
            <a:endParaRPr lang="en-GB" sz="12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8582B8-9AC2-42CB-80DE-24B626C88148}"/>
              </a:ext>
            </a:extLst>
          </p:cNvPr>
          <p:cNvSpPr txBox="1"/>
          <p:nvPr/>
        </p:nvSpPr>
        <p:spPr>
          <a:xfrm>
            <a:off x="776179" y="3451869"/>
            <a:ext cx="20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1200" kern="1200" dirty="0">
                <a:solidFill>
                  <a:srgbClr val="FFFFFF"/>
                </a:solidFill>
                <a:latin typeface="Open Sans" panose="020B0606030504020204" pitchFamily="34" charset="0"/>
                <a:ea typeface="+mn-ea"/>
                <a:cs typeface="+mn-cs"/>
              </a:rPr>
              <a:t>решения, действия (бездействия) субъектов (участников) избирательного процесса.</a:t>
            </a:r>
            <a:endParaRPr lang="en-GB" sz="1200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A6EA1-DF2E-48EB-A496-C093E11AD0D0}"/>
              </a:ext>
            </a:extLst>
          </p:cNvPr>
          <p:cNvSpPr txBox="1"/>
          <p:nvPr/>
        </p:nvSpPr>
        <p:spPr>
          <a:xfrm>
            <a:off x="347044" y="367909"/>
            <a:ext cx="3323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ТИК рассматривает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заявления (жалобы) на: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806B85-1F41-4B98-AF64-EA2445E12984}"/>
              </a:ext>
            </a:extLst>
          </p:cNvPr>
          <p:cNvSpPr txBox="1"/>
          <p:nvPr/>
        </p:nvSpPr>
        <p:spPr>
          <a:xfrm>
            <a:off x="5504813" y="305218"/>
            <a:ext cx="3316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ЦИК рассматривает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заявления (жалобы) на:</a:t>
            </a:r>
          </a:p>
        </p:txBody>
      </p:sp>
    </p:spTree>
    <p:extLst>
      <p:ext uri="{BB962C8B-B14F-4D97-AF65-F5344CB8AC3E}">
        <p14:creationId xmlns:p14="http://schemas.microsoft.com/office/powerpoint/2010/main" val="430259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07E5FBF5-5CC1-4FB7-B3B8-D5AC8C8CCA90}"/>
              </a:ext>
            </a:extLst>
          </p:cNvPr>
          <p:cNvSpPr txBox="1"/>
          <p:nvPr/>
        </p:nvSpPr>
        <p:spPr>
          <a:xfrm>
            <a:off x="550443" y="92869"/>
            <a:ext cx="8823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rgbClr val="00206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РЕШЕНИЯ И (ИЛИ) ДЕЙСТВИЯ (БЕЗДЕЙСТВИЕ) ГОСУДАРСТВЕННЫХ И ИНЫХ ОРГАНОВ, ИХ ДОЛЖНОСТНЫХ ЛИЦ, ДРУГИХ СУБЪЕКТОВ ИЗБИРАТЕЛЬНОГО  ПРОЦЕССА , НАРУШАЮЩИЕ ИЗБИРАТЕЛЬНЫЕ ПРАВА ГРАЖДАН ,ТРЕБОВАНИЯ ЗАКОНА МОГУТ БЫТЬ ОБЖАЛОВАНЫ  В:</a:t>
            </a:r>
            <a:endParaRPr lang="en-GB" dirty="0">
              <a:solidFill>
                <a:srgbClr val="00206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904546-ACAF-48BA-904A-359B2423C9C8}"/>
              </a:ext>
            </a:extLst>
          </p:cNvPr>
          <p:cNvGrpSpPr/>
          <p:nvPr/>
        </p:nvGrpSpPr>
        <p:grpSpPr>
          <a:xfrm>
            <a:off x="2979252" y="1410787"/>
            <a:ext cx="3183603" cy="3293591"/>
            <a:chOff x="4152839" y="1680488"/>
            <a:chExt cx="3920234" cy="4055670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118E1BE2-01A2-48DE-9EFA-3F724B8EC097}"/>
                </a:ext>
              </a:extLst>
            </p:cNvPr>
            <p:cNvSpPr/>
            <p:nvPr/>
          </p:nvSpPr>
          <p:spPr>
            <a:xfrm>
              <a:off x="4152839" y="1680488"/>
              <a:ext cx="1568193" cy="1351890"/>
            </a:xfrm>
            <a:prstGeom prst="hexagon">
              <a:avLst>
                <a:gd name="adj" fmla="val 29084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C8E9E5A6-ADD9-4ADC-A123-F03AC9A48DCD}"/>
                </a:ext>
              </a:extLst>
            </p:cNvPr>
            <p:cNvSpPr/>
            <p:nvPr/>
          </p:nvSpPr>
          <p:spPr>
            <a:xfrm>
              <a:off x="5329590" y="2356433"/>
              <a:ext cx="1568193" cy="1351890"/>
            </a:xfrm>
            <a:prstGeom prst="hexagon">
              <a:avLst>
                <a:gd name="adj" fmla="val 29084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0D622744-3CBA-4FC6-91E7-0C056D03C910}"/>
                </a:ext>
              </a:extLst>
            </p:cNvPr>
            <p:cNvSpPr/>
            <p:nvPr/>
          </p:nvSpPr>
          <p:spPr>
            <a:xfrm>
              <a:off x="5350090" y="3708655"/>
              <a:ext cx="1568193" cy="1351890"/>
            </a:xfrm>
            <a:prstGeom prst="hexagon">
              <a:avLst>
                <a:gd name="adj" fmla="val 29084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2F80067F-5FEA-41DA-B7F3-9B6514D91E78}"/>
                </a:ext>
              </a:extLst>
            </p:cNvPr>
            <p:cNvSpPr/>
            <p:nvPr/>
          </p:nvSpPr>
          <p:spPr>
            <a:xfrm>
              <a:off x="6504880" y="4384268"/>
              <a:ext cx="1568193" cy="1351890"/>
            </a:xfrm>
            <a:prstGeom prst="hexagon">
              <a:avLst>
                <a:gd name="adj" fmla="val 29084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DB27E4-C10D-4857-A1AD-622C11CF7F8D}"/>
                </a:ext>
              </a:extLst>
            </p:cNvPr>
            <p:cNvGrpSpPr/>
            <p:nvPr/>
          </p:nvGrpSpPr>
          <p:grpSpPr>
            <a:xfrm rot="21096882">
              <a:off x="4555360" y="1952256"/>
              <a:ext cx="776545" cy="808356"/>
              <a:chOff x="1601806" y="2829808"/>
              <a:chExt cx="3126835" cy="3254924"/>
            </a:xfrm>
          </p:grpSpPr>
          <p:sp>
            <p:nvSpPr>
              <p:cNvPr id="42" name="Freeform 46">
                <a:extLst>
                  <a:ext uri="{FF2B5EF4-FFF2-40B4-BE49-F238E27FC236}">
                    <a16:creationId xmlns:a16="http://schemas.microsoft.com/office/drawing/2014/main" id="{501A1EAC-9CDA-4F3F-AE73-918E57221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448" y="5210903"/>
                <a:ext cx="1112465" cy="873829"/>
              </a:xfrm>
              <a:custGeom>
                <a:avLst/>
                <a:gdLst>
                  <a:gd name="T0" fmla="*/ 404 w 806"/>
                  <a:gd name="T1" fmla="*/ 628 h 628"/>
                  <a:gd name="T2" fmla="*/ 285 w 806"/>
                  <a:gd name="T3" fmla="*/ 538 h 628"/>
                  <a:gd name="T4" fmla="*/ 13 w 806"/>
                  <a:gd name="T5" fmla="*/ 154 h 628"/>
                  <a:gd name="T6" fmla="*/ 0 w 806"/>
                  <a:gd name="T7" fmla="*/ 135 h 628"/>
                  <a:gd name="T8" fmla="*/ 77 w 806"/>
                  <a:gd name="T9" fmla="*/ 111 h 628"/>
                  <a:gd name="T10" fmla="*/ 410 w 806"/>
                  <a:gd name="T11" fmla="*/ 5 h 628"/>
                  <a:gd name="T12" fmla="*/ 442 w 806"/>
                  <a:gd name="T13" fmla="*/ 15 h 628"/>
                  <a:gd name="T14" fmla="*/ 620 w 806"/>
                  <a:gd name="T15" fmla="*/ 279 h 628"/>
                  <a:gd name="T16" fmla="*/ 756 w 806"/>
                  <a:gd name="T17" fmla="*/ 389 h 628"/>
                  <a:gd name="T18" fmla="*/ 804 w 806"/>
                  <a:gd name="T19" fmla="*/ 464 h 628"/>
                  <a:gd name="T20" fmla="*/ 750 w 806"/>
                  <a:gd name="T21" fmla="*/ 530 h 628"/>
                  <a:gd name="T22" fmla="*/ 465 w 806"/>
                  <a:gd name="T23" fmla="*/ 620 h 628"/>
                  <a:gd name="T24" fmla="*/ 436 w 806"/>
                  <a:gd name="T25" fmla="*/ 628 h 628"/>
                  <a:gd name="T26" fmla="*/ 404 w 806"/>
                  <a:gd name="T27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6" h="628">
                    <a:moveTo>
                      <a:pt x="404" y="628"/>
                    </a:moveTo>
                    <a:cubicBezTo>
                      <a:pt x="349" y="618"/>
                      <a:pt x="316" y="582"/>
                      <a:pt x="285" y="538"/>
                    </a:cubicBezTo>
                    <a:cubicBezTo>
                      <a:pt x="196" y="409"/>
                      <a:pt x="104" y="282"/>
                      <a:pt x="13" y="154"/>
                    </a:cubicBezTo>
                    <a:cubicBezTo>
                      <a:pt x="9" y="148"/>
                      <a:pt x="5" y="143"/>
                      <a:pt x="0" y="135"/>
                    </a:cubicBezTo>
                    <a:cubicBezTo>
                      <a:pt x="27" y="126"/>
                      <a:pt x="52" y="119"/>
                      <a:pt x="77" y="111"/>
                    </a:cubicBezTo>
                    <a:cubicBezTo>
                      <a:pt x="188" y="75"/>
                      <a:pt x="299" y="41"/>
                      <a:pt x="410" y="5"/>
                    </a:cubicBezTo>
                    <a:cubicBezTo>
                      <a:pt x="425" y="0"/>
                      <a:pt x="433" y="2"/>
                      <a:pt x="442" y="15"/>
                    </a:cubicBezTo>
                    <a:cubicBezTo>
                      <a:pt x="501" y="104"/>
                      <a:pt x="561" y="191"/>
                      <a:pt x="620" y="279"/>
                    </a:cubicBezTo>
                    <a:cubicBezTo>
                      <a:pt x="654" y="329"/>
                      <a:pt x="699" y="366"/>
                      <a:pt x="756" y="389"/>
                    </a:cubicBezTo>
                    <a:cubicBezTo>
                      <a:pt x="790" y="403"/>
                      <a:pt x="806" y="428"/>
                      <a:pt x="804" y="464"/>
                    </a:cubicBezTo>
                    <a:cubicBezTo>
                      <a:pt x="803" y="495"/>
                      <a:pt x="783" y="519"/>
                      <a:pt x="750" y="530"/>
                    </a:cubicBezTo>
                    <a:cubicBezTo>
                      <a:pt x="655" y="560"/>
                      <a:pt x="560" y="590"/>
                      <a:pt x="465" y="620"/>
                    </a:cubicBezTo>
                    <a:cubicBezTo>
                      <a:pt x="455" y="623"/>
                      <a:pt x="446" y="625"/>
                      <a:pt x="436" y="628"/>
                    </a:cubicBezTo>
                    <a:cubicBezTo>
                      <a:pt x="425" y="628"/>
                      <a:pt x="415" y="628"/>
                      <a:pt x="404" y="6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43" name="Freeform 47">
                <a:extLst>
                  <a:ext uri="{FF2B5EF4-FFF2-40B4-BE49-F238E27FC236}">
                    <a16:creationId xmlns:a16="http://schemas.microsoft.com/office/drawing/2014/main" id="{1D917460-3A2C-41EC-BD6C-AD3C0328C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194" y="2829808"/>
                <a:ext cx="1949447" cy="2244230"/>
              </a:xfrm>
              <a:custGeom>
                <a:avLst/>
                <a:gdLst>
                  <a:gd name="T0" fmla="*/ 0 w 1413"/>
                  <a:gd name="T1" fmla="*/ 723 h 1613"/>
                  <a:gd name="T2" fmla="*/ 906 w 1413"/>
                  <a:gd name="T3" fmla="*/ 0 h 1613"/>
                  <a:gd name="T4" fmla="*/ 1413 w 1413"/>
                  <a:gd name="T5" fmla="*/ 1613 h 1613"/>
                  <a:gd name="T6" fmla="*/ 257 w 1413"/>
                  <a:gd name="T7" fmla="*/ 1540 h 1613"/>
                  <a:gd name="T8" fmla="*/ 0 w 1413"/>
                  <a:gd name="T9" fmla="*/ 723 h 1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3" h="1613">
                    <a:moveTo>
                      <a:pt x="0" y="723"/>
                    </a:moveTo>
                    <a:cubicBezTo>
                      <a:pt x="359" y="555"/>
                      <a:pt x="648" y="300"/>
                      <a:pt x="906" y="0"/>
                    </a:cubicBezTo>
                    <a:cubicBezTo>
                      <a:pt x="1075" y="539"/>
                      <a:pt x="1244" y="1074"/>
                      <a:pt x="1413" y="1613"/>
                    </a:cubicBezTo>
                    <a:cubicBezTo>
                      <a:pt x="1031" y="1516"/>
                      <a:pt x="648" y="1473"/>
                      <a:pt x="257" y="1540"/>
                    </a:cubicBezTo>
                    <a:cubicBezTo>
                      <a:pt x="171" y="1267"/>
                      <a:pt x="86" y="996"/>
                      <a:pt x="0" y="7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  <p:sp>
            <p:nvSpPr>
              <p:cNvPr id="44" name="Freeform 48">
                <a:extLst>
                  <a:ext uri="{FF2B5EF4-FFF2-40B4-BE49-F238E27FC236}">
                    <a16:creationId xmlns:a16="http://schemas.microsoft.com/office/drawing/2014/main" id="{FD48A4DD-7D56-4061-B3A7-A24CD37A4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806" y="3896651"/>
                <a:ext cx="1338819" cy="1400232"/>
              </a:xfrm>
              <a:custGeom>
                <a:avLst/>
                <a:gdLst>
                  <a:gd name="T0" fmla="*/ 713 w 970"/>
                  <a:gd name="T1" fmla="*/ 0 h 1006"/>
                  <a:gd name="T2" fmla="*/ 970 w 970"/>
                  <a:gd name="T3" fmla="*/ 817 h 1006"/>
                  <a:gd name="T4" fmla="*/ 825 w 970"/>
                  <a:gd name="T5" fmla="*/ 862 h 1006"/>
                  <a:gd name="T6" fmla="*/ 541 w 970"/>
                  <a:gd name="T7" fmla="*/ 948 h 1006"/>
                  <a:gd name="T8" fmla="*/ 26 w 970"/>
                  <a:gd name="T9" fmla="*/ 587 h 1006"/>
                  <a:gd name="T10" fmla="*/ 318 w 970"/>
                  <a:gd name="T11" fmla="*/ 125 h 1006"/>
                  <a:gd name="T12" fmla="*/ 713 w 970"/>
                  <a:gd name="T13" fmla="*/ 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0" h="1006">
                    <a:moveTo>
                      <a:pt x="713" y="0"/>
                    </a:moveTo>
                    <a:cubicBezTo>
                      <a:pt x="799" y="274"/>
                      <a:pt x="884" y="544"/>
                      <a:pt x="970" y="817"/>
                    </a:cubicBezTo>
                    <a:cubicBezTo>
                      <a:pt x="920" y="832"/>
                      <a:pt x="873" y="847"/>
                      <a:pt x="825" y="862"/>
                    </a:cubicBezTo>
                    <a:cubicBezTo>
                      <a:pt x="731" y="891"/>
                      <a:pt x="638" y="926"/>
                      <a:pt x="541" y="948"/>
                    </a:cubicBezTo>
                    <a:cubicBezTo>
                      <a:pt x="297" y="1006"/>
                      <a:pt x="58" y="835"/>
                      <a:pt x="26" y="587"/>
                    </a:cubicBezTo>
                    <a:cubicBezTo>
                      <a:pt x="0" y="381"/>
                      <a:pt x="121" y="190"/>
                      <a:pt x="318" y="125"/>
                    </a:cubicBezTo>
                    <a:cubicBezTo>
                      <a:pt x="449" y="83"/>
                      <a:pt x="580" y="42"/>
                      <a:pt x="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68FA59E-360D-4871-9B4E-1463308E6A2D}"/>
              </a:ext>
            </a:extLst>
          </p:cNvPr>
          <p:cNvSpPr txBox="1"/>
          <p:nvPr/>
        </p:nvSpPr>
        <p:spPr>
          <a:xfrm>
            <a:off x="773486" y="1410787"/>
            <a:ext cx="1900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2000" kern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Избирательные комиссии</a:t>
            </a:r>
            <a:endParaRPr lang="en-GB" sz="2000" kern="12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6C89E-10BA-43B2-8A2E-2F8F09DBE5F5}"/>
              </a:ext>
            </a:extLst>
          </p:cNvPr>
          <p:cNvSpPr/>
          <p:nvPr/>
        </p:nvSpPr>
        <p:spPr>
          <a:xfrm>
            <a:off x="662651" y="1416957"/>
            <a:ext cx="73890" cy="8107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5B86A3-43EB-48B0-A9E2-EB4E5769F6E2}"/>
              </a:ext>
            </a:extLst>
          </p:cNvPr>
          <p:cNvSpPr txBox="1"/>
          <p:nvPr/>
        </p:nvSpPr>
        <p:spPr>
          <a:xfrm>
            <a:off x="773486" y="3698368"/>
            <a:ext cx="1900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2000" kern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Органы внутренних дел</a:t>
            </a:r>
            <a:endParaRPr lang="en-GB" sz="2000" kern="12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25F25B9-ACDC-40D8-9DFF-C6615E8C0769}"/>
              </a:ext>
            </a:extLst>
          </p:cNvPr>
          <p:cNvSpPr/>
          <p:nvPr/>
        </p:nvSpPr>
        <p:spPr>
          <a:xfrm>
            <a:off x="629805" y="3441298"/>
            <a:ext cx="73890" cy="810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2643BC-5680-4F87-AE04-D1ADAE61BB7E}"/>
              </a:ext>
            </a:extLst>
          </p:cNvPr>
          <p:cNvSpPr txBox="1"/>
          <p:nvPr/>
        </p:nvSpPr>
        <p:spPr>
          <a:xfrm>
            <a:off x="6684655" y="1410787"/>
            <a:ext cx="1900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2000" kern="1200" dirty="0">
                <a:latin typeface="Open Sans" panose="020B0606030504020204" pitchFamily="34" charset="0"/>
              </a:rPr>
              <a:t>Органы прокуратуры</a:t>
            </a:r>
            <a:r>
              <a:rPr lang="en-US" sz="2000" kern="1200" dirty="0">
                <a:latin typeface="Open Sans" panose="020B0606030504020204" pitchFamily="34" charset="0"/>
              </a:rPr>
              <a:t> </a:t>
            </a:r>
            <a:endParaRPr lang="en-GB" sz="2000" kern="12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92A86CF-35F1-4700-8132-C10C518D1FD0}"/>
              </a:ext>
            </a:extLst>
          </p:cNvPr>
          <p:cNvSpPr/>
          <p:nvPr/>
        </p:nvSpPr>
        <p:spPr>
          <a:xfrm>
            <a:off x="6540974" y="1153716"/>
            <a:ext cx="73890" cy="810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DCB54C5-71B0-4DAB-A013-7F68B28EBA19}"/>
              </a:ext>
            </a:extLst>
          </p:cNvPr>
          <p:cNvSpPr txBox="1"/>
          <p:nvPr/>
        </p:nvSpPr>
        <p:spPr>
          <a:xfrm>
            <a:off x="6684655" y="3698368"/>
            <a:ext cx="190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2400" kern="1200" dirty="0">
                <a:latin typeface="Open Sans" panose="020B0606030504020204" pitchFamily="34" charset="0"/>
              </a:rPr>
              <a:t>Суды</a:t>
            </a:r>
            <a:r>
              <a:rPr lang="en-US" sz="2400" kern="1200" dirty="0">
                <a:latin typeface="Open Sans" panose="020B0606030504020204" pitchFamily="34" charset="0"/>
              </a:rPr>
              <a:t> </a:t>
            </a:r>
            <a:endParaRPr lang="en-GB" sz="2400" kern="12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550FB0E-68FF-4BBF-AD47-6F147F9D1A20}"/>
              </a:ext>
            </a:extLst>
          </p:cNvPr>
          <p:cNvSpPr/>
          <p:nvPr/>
        </p:nvSpPr>
        <p:spPr>
          <a:xfrm>
            <a:off x="6540974" y="3441298"/>
            <a:ext cx="73890" cy="8107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5" name="Рисунок 4" descr="Полиция">
            <a:extLst>
              <a:ext uri="{FF2B5EF4-FFF2-40B4-BE49-F238E27FC236}">
                <a16:creationId xmlns:a16="http://schemas.microsoft.com/office/drawing/2014/main" id="{D113E6A9-665C-45F3-B73A-8157E4CE8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6732" y="2108463"/>
            <a:ext cx="823852" cy="823852"/>
          </a:xfrm>
          <a:prstGeom prst="rect">
            <a:avLst/>
          </a:prstGeom>
        </p:spPr>
      </p:pic>
      <p:pic>
        <p:nvPicPr>
          <p:cNvPr id="7" name="Рисунок 6" descr="Наручники">
            <a:extLst>
              <a:ext uri="{FF2B5EF4-FFF2-40B4-BE49-F238E27FC236}">
                <a16:creationId xmlns:a16="http://schemas.microsoft.com/office/drawing/2014/main" id="{5EA81584-FB5B-405F-A91E-557F2D549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8897" y="3101336"/>
            <a:ext cx="914400" cy="914400"/>
          </a:xfrm>
          <a:prstGeom prst="rect">
            <a:avLst/>
          </a:prstGeom>
        </p:spPr>
      </p:pic>
      <p:pic>
        <p:nvPicPr>
          <p:cNvPr id="9" name="Рисунок 8" descr="Молоток судьи">
            <a:extLst>
              <a:ext uri="{FF2B5EF4-FFF2-40B4-BE49-F238E27FC236}">
                <a16:creationId xmlns:a16="http://schemas.microsoft.com/office/drawing/2014/main" id="{945EA079-B9DA-4D3E-AE10-BC1D9D08F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2667" y="36882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9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6B1106D-D982-4F68-9F2E-D154F829445A}"/>
              </a:ext>
            </a:extLst>
          </p:cNvPr>
          <p:cNvSpPr txBox="1"/>
          <p:nvPr/>
        </p:nvSpPr>
        <p:spPr>
          <a:xfrm>
            <a:off x="531271" y="1393644"/>
            <a:ext cx="882830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4875" b="1" kern="1200" dirty="0">
                <a:solidFill>
                  <a:srgbClr val="FCB414"/>
                </a:solidFill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lang="en-GB" sz="4875" b="1" kern="1200" dirty="0">
              <a:solidFill>
                <a:srgbClr val="FCB41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318617-9C80-407A-B117-E34C3C5475DA}"/>
              </a:ext>
            </a:extLst>
          </p:cNvPr>
          <p:cNvSpPr txBox="1"/>
          <p:nvPr/>
        </p:nvSpPr>
        <p:spPr>
          <a:xfrm>
            <a:off x="1309564" y="1441413"/>
            <a:ext cx="203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Noto Sans" panose="020B0502040504020204"/>
                <a:cs typeface="Times New Roman" panose="02020603050405020304" pitchFamily="18" charset="0"/>
              </a:rPr>
              <a:t>Конституционно-правовая ответственность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BDA041-090D-4C1C-8F86-0A90310F2FAE}"/>
              </a:ext>
            </a:extLst>
          </p:cNvPr>
          <p:cNvSpPr txBox="1"/>
          <p:nvPr/>
        </p:nvSpPr>
        <p:spPr>
          <a:xfrm>
            <a:off x="544791" y="2867233"/>
            <a:ext cx="882830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4875" b="1" kern="1200" dirty="0">
                <a:solidFill>
                  <a:srgbClr val="FCB414"/>
                </a:solidFill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lang="en-GB" sz="4875" b="1" kern="1200" dirty="0">
              <a:solidFill>
                <a:srgbClr val="FCB41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019ECC-519B-4F10-9707-AE49B0336B92}"/>
              </a:ext>
            </a:extLst>
          </p:cNvPr>
          <p:cNvSpPr txBox="1"/>
          <p:nvPr/>
        </p:nvSpPr>
        <p:spPr>
          <a:xfrm>
            <a:off x="1305693" y="2826837"/>
            <a:ext cx="2259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Noto Sans" panose="020B0502040504020204"/>
                <a:cs typeface="Times New Roman" panose="02020603050405020304" pitchFamily="18" charset="0"/>
              </a:rPr>
              <a:t>Конституционно-правовая ответственность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A44602-DCB3-4B89-A0BD-53FDBE1B57CA}"/>
              </a:ext>
            </a:extLst>
          </p:cNvPr>
          <p:cNvSpPr txBox="1"/>
          <p:nvPr/>
        </p:nvSpPr>
        <p:spPr>
          <a:xfrm>
            <a:off x="6249025" y="1441413"/>
            <a:ext cx="882830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4875" b="1" kern="1200" dirty="0">
                <a:solidFill>
                  <a:srgbClr val="FCB414"/>
                </a:solidFill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lang="en-GB" sz="4875" b="1" kern="1200" dirty="0">
              <a:solidFill>
                <a:srgbClr val="FCB41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0466EB-C0E4-4A78-80C8-71CA21C39AD3}"/>
              </a:ext>
            </a:extLst>
          </p:cNvPr>
          <p:cNvSpPr txBox="1"/>
          <p:nvPr/>
        </p:nvSpPr>
        <p:spPr>
          <a:xfrm>
            <a:off x="6866460" y="1522525"/>
            <a:ext cx="203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Noto Sans" panose="020B0502040504020204" pitchFamily="34"/>
                <a:ea typeface="+mn-ea"/>
                <a:cs typeface="+mn-cs"/>
              </a:rPr>
              <a:t>Ответственность по Кодексу о проступках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FD54DD-CB45-4587-93F2-672060E8290C}"/>
              </a:ext>
            </a:extLst>
          </p:cNvPr>
          <p:cNvSpPr txBox="1"/>
          <p:nvPr/>
        </p:nvSpPr>
        <p:spPr>
          <a:xfrm>
            <a:off x="246268" y="85622"/>
            <a:ext cx="8897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За нарушения норм избирательного законодательства предусмотрены следующие виды ответственности: </a:t>
            </a:r>
            <a:endParaRPr lang="en-GB" sz="28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3C46183-1735-4908-BC69-DEC6C55A4AC8}"/>
              </a:ext>
            </a:extLst>
          </p:cNvPr>
          <p:cNvSpPr/>
          <p:nvPr/>
        </p:nvSpPr>
        <p:spPr>
          <a:xfrm>
            <a:off x="3888953" y="1441413"/>
            <a:ext cx="914401" cy="8811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1E22A57-4C40-4B51-9094-C70E313FF7BC}"/>
              </a:ext>
            </a:extLst>
          </p:cNvPr>
          <p:cNvSpPr/>
          <p:nvPr/>
        </p:nvSpPr>
        <p:spPr>
          <a:xfrm>
            <a:off x="5011266" y="1441413"/>
            <a:ext cx="914401" cy="881174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5C48D16-4EE1-4EAE-A988-197A599130D1}"/>
              </a:ext>
            </a:extLst>
          </p:cNvPr>
          <p:cNvSpPr/>
          <p:nvPr/>
        </p:nvSpPr>
        <p:spPr>
          <a:xfrm>
            <a:off x="3888952" y="2554305"/>
            <a:ext cx="914401" cy="881174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A45A444-AEDD-4B0F-A6FF-9FE88717C805}"/>
              </a:ext>
            </a:extLst>
          </p:cNvPr>
          <p:cNvSpPr/>
          <p:nvPr/>
        </p:nvSpPr>
        <p:spPr>
          <a:xfrm>
            <a:off x="5011266" y="2558427"/>
            <a:ext cx="914401" cy="8811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C76A06-5E8B-4CA7-81FA-B4E5135E0262}"/>
              </a:ext>
            </a:extLst>
          </p:cNvPr>
          <p:cNvSpPr txBox="1"/>
          <p:nvPr/>
        </p:nvSpPr>
        <p:spPr>
          <a:xfrm>
            <a:off x="6133580" y="2867233"/>
            <a:ext cx="882830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ru-RU" sz="4875" b="1" kern="1200" dirty="0">
                <a:solidFill>
                  <a:srgbClr val="FCB414"/>
                </a:solidFill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lang="en-GB" sz="4875" b="1" kern="1200" dirty="0">
              <a:solidFill>
                <a:srgbClr val="FCB41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FBF5CA-AAF1-452E-B278-894E82D81EBC}"/>
              </a:ext>
            </a:extLst>
          </p:cNvPr>
          <p:cNvSpPr txBox="1"/>
          <p:nvPr/>
        </p:nvSpPr>
        <p:spPr>
          <a:xfrm>
            <a:off x="6818525" y="2867233"/>
            <a:ext cx="203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Noto Sans" panose="020B0502040504020204" pitchFamily="34"/>
                <a:ea typeface="+mn-ea"/>
                <a:cs typeface="+mn-cs"/>
              </a:rPr>
              <a:t>Ответственность по Уголовному кодексу</a:t>
            </a:r>
          </a:p>
        </p:txBody>
      </p:sp>
    </p:spTree>
    <p:extLst>
      <p:ext uri="{BB962C8B-B14F-4D97-AF65-F5344CB8AC3E}">
        <p14:creationId xmlns:p14="http://schemas.microsoft.com/office/powerpoint/2010/main" val="293215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438149" y="571300"/>
            <a:ext cx="818197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dirty="0">
                <a:solidFill>
                  <a:schemeClr val="accent5"/>
                </a:solidFill>
              </a:rPr>
              <a:t>ПО РЕЗУЛЬТАТАМ РАССМОТРЕНИЯ ЖАЛОБЫ, ЗАЯВЛЕНИЯ ИК МОЖЕТ ПРИВЛЕЧЬ:</a:t>
            </a:r>
            <a:br>
              <a:rPr lang="ru-RU" sz="2800" dirty="0">
                <a:solidFill>
                  <a:schemeClr val="accent5"/>
                </a:solidFill>
              </a:rPr>
            </a:br>
            <a:endParaRPr sz="2800" dirty="0">
              <a:solidFill>
                <a:schemeClr val="accent5"/>
              </a:solidFill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581025" y="1627575"/>
            <a:ext cx="80391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ru-RU" dirty="0"/>
              <a:t>К конституционно-правовой (избирательной) ответственности</a:t>
            </a:r>
          </a:p>
          <a:p>
            <a:pPr algn="just"/>
            <a:r>
              <a:rPr lang="ru-RU" dirty="0"/>
              <a:t>К ответственности в соответствии с нормами Кодекса о нарушениях КР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/>
          </a:p>
        </p:txBody>
      </p:sp>
      <p:pic>
        <p:nvPicPr>
          <p:cNvPr id="215" name="Google Shape;215;p13" descr="10.jpg"/>
          <p:cNvPicPr preferRelativeResize="0"/>
          <p:nvPr/>
        </p:nvPicPr>
        <p:blipFill rotWithShape="1">
          <a:blip r:embed="rId3">
            <a:alphaModFix/>
          </a:blip>
          <a:srcRect l="15648" r="28102"/>
          <a:stretch/>
        </p:blipFill>
        <p:spPr>
          <a:xfrm>
            <a:off x="3539250" y="2969775"/>
            <a:ext cx="2065500" cy="206550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44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конституционно-правовой ответственности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946" y="1537987"/>
            <a:ext cx="3886200" cy="2959367"/>
          </a:xfrm>
        </p:spPr>
        <p:txBody>
          <a:bodyPr/>
          <a:lstStyle/>
          <a:p>
            <a:pPr algn="just"/>
            <a:r>
              <a:rPr lang="ru-RU" dirty="0"/>
              <a:t>Большое количество санкций, реализуемых во внесудебном порядке, на основе решений избирательных комиссий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066450" y="1527729"/>
            <a:ext cx="4786604" cy="2724300"/>
          </a:xfrm>
        </p:spPr>
        <p:txBody>
          <a:bodyPr/>
          <a:lstStyle/>
          <a:p>
            <a:pPr algn="just"/>
            <a:r>
              <a:rPr lang="ru-RU" dirty="0"/>
              <a:t>Санкции в избирательном праве имеют кратковременный характер, то есть меры принуждения по избирательному законодательству применяются лишь в период проведения конкретной избирательной кампании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668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конституционно-правовой ответственности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Текст 3"/>
          <p:cNvSpPr>
            <a:spLocks noGrp="1"/>
          </p:cNvSpPr>
          <p:nvPr>
            <p:ph type="body" idx="1"/>
          </p:nvPr>
        </p:nvSpPr>
        <p:spPr>
          <a:xfrm>
            <a:off x="374072" y="1537988"/>
            <a:ext cx="8354291" cy="2724300"/>
          </a:xfrm>
        </p:spPr>
        <p:txBody>
          <a:bodyPr/>
          <a:lstStyle/>
          <a:p>
            <a:pPr marL="101600" indent="0" algn="just">
              <a:buNone/>
            </a:pPr>
            <a:r>
              <a:rPr lang="ru-RU" sz="2400" dirty="0"/>
              <a:t>Могут не иметь конкретного адресата ответственности (субъекта обременений), который несет четко оформленные негативные последствия. Эти санкции направлены на устранение из правового поля неблагоприятных последствий нарушения избирательного законодательства ( отмена итогов голосования, признание результатов выборов недействительными)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32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конституционно-правовой ответственности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Текст 3"/>
          <p:cNvSpPr>
            <a:spLocks noGrp="1"/>
          </p:cNvSpPr>
          <p:nvPr>
            <p:ph type="body" idx="1"/>
          </p:nvPr>
        </p:nvSpPr>
        <p:spPr>
          <a:xfrm>
            <a:off x="374072" y="1537988"/>
            <a:ext cx="8354291" cy="2724300"/>
          </a:xfrm>
        </p:spPr>
        <p:txBody>
          <a:bodyPr/>
          <a:lstStyle/>
          <a:p>
            <a:pPr marL="101600" indent="0" algn="just">
              <a:buNone/>
            </a:pPr>
            <a:r>
              <a:rPr lang="ru-RU" sz="2400" dirty="0"/>
              <a:t>Могут не иметь конкретного адресата ответственности (субъекта обременений), который несет четко оформленные негативные последствия. Эти санкции направлены на устранение из правового поля неблагоприятных последствий нарушения избирательного законодательства ( отмена итогов голосования, признание результатов выборов недействительными)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98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E8AC398-2D66-4727-B035-364F29D70219}"/>
              </a:ext>
            </a:extLst>
          </p:cNvPr>
          <p:cNvSpPr/>
          <p:nvPr/>
        </p:nvSpPr>
        <p:spPr>
          <a:xfrm>
            <a:off x="3109196" y="4568873"/>
            <a:ext cx="2825146" cy="235516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E18242A4-31C7-4940-B567-792D8F5F9D58}"/>
              </a:ext>
            </a:extLst>
          </p:cNvPr>
          <p:cNvSpPr>
            <a:spLocks/>
          </p:cNvSpPr>
          <p:nvPr/>
        </p:nvSpPr>
        <p:spPr bwMode="auto">
          <a:xfrm>
            <a:off x="2802219" y="1991013"/>
            <a:ext cx="1625810" cy="1614092"/>
          </a:xfrm>
          <a:custGeom>
            <a:avLst/>
            <a:gdLst>
              <a:gd name="T0" fmla="*/ 81 w 276"/>
              <a:gd name="T1" fmla="*/ 219 h 274"/>
              <a:gd name="T2" fmla="*/ 71 w 276"/>
              <a:gd name="T3" fmla="*/ 239 h 274"/>
              <a:gd name="T4" fmla="*/ 54 w 276"/>
              <a:gd name="T5" fmla="*/ 260 h 274"/>
              <a:gd name="T6" fmla="*/ 17 w 276"/>
              <a:gd name="T7" fmla="*/ 250 h 274"/>
              <a:gd name="T8" fmla="*/ 28 w 276"/>
              <a:gd name="T9" fmla="*/ 215 h 274"/>
              <a:gd name="T10" fmla="*/ 53 w 276"/>
              <a:gd name="T11" fmla="*/ 201 h 274"/>
              <a:gd name="T12" fmla="*/ 60 w 276"/>
              <a:gd name="T13" fmla="*/ 197 h 274"/>
              <a:gd name="T14" fmla="*/ 0 w 276"/>
              <a:gd name="T15" fmla="*/ 137 h 274"/>
              <a:gd name="T16" fmla="*/ 48 w 276"/>
              <a:gd name="T17" fmla="*/ 91 h 274"/>
              <a:gd name="T18" fmla="*/ 56 w 276"/>
              <a:gd name="T19" fmla="*/ 106 h 274"/>
              <a:gd name="T20" fmla="*/ 107 w 276"/>
              <a:gd name="T21" fmla="*/ 126 h 274"/>
              <a:gd name="T22" fmla="*/ 129 w 276"/>
              <a:gd name="T23" fmla="*/ 91 h 274"/>
              <a:gd name="T24" fmla="*/ 99 w 276"/>
              <a:gd name="T25" fmla="*/ 51 h 274"/>
              <a:gd name="T26" fmla="*/ 97 w 276"/>
              <a:gd name="T27" fmla="*/ 50 h 274"/>
              <a:gd name="T28" fmla="*/ 92 w 276"/>
              <a:gd name="T29" fmla="*/ 47 h 274"/>
              <a:gd name="T30" fmla="*/ 139 w 276"/>
              <a:gd name="T31" fmla="*/ 0 h 274"/>
              <a:gd name="T32" fmla="*/ 196 w 276"/>
              <a:gd name="T33" fmla="*/ 58 h 274"/>
              <a:gd name="T34" fmla="*/ 212 w 276"/>
              <a:gd name="T35" fmla="*/ 28 h 274"/>
              <a:gd name="T36" fmla="*/ 248 w 276"/>
              <a:gd name="T37" fmla="*/ 15 h 274"/>
              <a:gd name="T38" fmla="*/ 262 w 276"/>
              <a:gd name="T39" fmla="*/ 45 h 274"/>
              <a:gd name="T40" fmla="*/ 240 w 276"/>
              <a:gd name="T41" fmla="*/ 68 h 274"/>
              <a:gd name="T42" fmla="*/ 221 w 276"/>
              <a:gd name="T43" fmla="*/ 78 h 274"/>
              <a:gd name="T44" fmla="*/ 218 w 276"/>
              <a:gd name="T45" fmla="*/ 80 h 274"/>
              <a:gd name="T46" fmla="*/ 239 w 276"/>
              <a:gd name="T47" fmla="*/ 100 h 274"/>
              <a:gd name="T48" fmla="*/ 273 w 276"/>
              <a:gd name="T49" fmla="*/ 135 h 274"/>
              <a:gd name="T50" fmla="*/ 273 w 276"/>
              <a:gd name="T51" fmla="*/ 140 h 274"/>
              <a:gd name="T52" fmla="*/ 221 w 276"/>
              <a:gd name="T53" fmla="*/ 192 h 274"/>
              <a:gd name="T54" fmla="*/ 218 w 276"/>
              <a:gd name="T55" fmla="*/ 196 h 274"/>
              <a:gd name="T56" fmla="*/ 238 w 276"/>
              <a:gd name="T57" fmla="*/ 206 h 274"/>
              <a:gd name="T58" fmla="*/ 259 w 276"/>
              <a:gd name="T59" fmla="*/ 229 h 274"/>
              <a:gd name="T60" fmla="*/ 251 w 276"/>
              <a:gd name="T61" fmla="*/ 256 h 274"/>
              <a:gd name="T62" fmla="*/ 221 w 276"/>
              <a:gd name="T63" fmla="*/ 257 h 274"/>
              <a:gd name="T64" fmla="*/ 203 w 276"/>
              <a:gd name="T65" fmla="*/ 234 h 274"/>
              <a:gd name="T66" fmla="*/ 195 w 276"/>
              <a:gd name="T67" fmla="*/ 218 h 274"/>
              <a:gd name="T68" fmla="*/ 171 w 276"/>
              <a:gd name="T69" fmla="*/ 242 h 274"/>
              <a:gd name="T70" fmla="*/ 142 w 276"/>
              <a:gd name="T71" fmla="*/ 271 h 274"/>
              <a:gd name="T72" fmla="*/ 134 w 276"/>
              <a:gd name="T73" fmla="*/ 271 h 274"/>
              <a:gd name="T74" fmla="*/ 85 w 276"/>
              <a:gd name="T75" fmla="*/ 221 h 274"/>
              <a:gd name="T76" fmla="*/ 81 w 276"/>
              <a:gd name="T77" fmla="*/ 21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6" h="274">
                <a:moveTo>
                  <a:pt x="81" y="219"/>
                </a:moveTo>
                <a:cubicBezTo>
                  <a:pt x="78" y="226"/>
                  <a:pt x="74" y="232"/>
                  <a:pt x="71" y="239"/>
                </a:cubicBezTo>
                <a:cubicBezTo>
                  <a:pt x="67" y="247"/>
                  <a:pt x="62" y="255"/>
                  <a:pt x="54" y="260"/>
                </a:cubicBezTo>
                <a:cubicBezTo>
                  <a:pt x="40" y="268"/>
                  <a:pt x="24" y="263"/>
                  <a:pt x="17" y="250"/>
                </a:cubicBezTo>
                <a:cubicBezTo>
                  <a:pt x="12" y="239"/>
                  <a:pt x="16" y="222"/>
                  <a:pt x="28" y="215"/>
                </a:cubicBezTo>
                <a:cubicBezTo>
                  <a:pt x="36" y="210"/>
                  <a:pt x="45" y="205"/>
                  <a:pt x="53" y="201"/>
                </a:cubicBezTo>
                <a:cubicBezTo>
                  <a:pt x="55" y="200"/>
                  <a:pt x="57" y="199"/>
                  <a:pt x="60" y="197"/>
                </a:cubicBezTo>
                <a:cubicBezTo>
                  <a:pt x="40" y="177"/>
                  <a:pt x="21" y="157"/>
                  <a:pt x="0" y="137"/>
                </a:cubicBezTo>
                <a:cubicBezTo>
                  <a:pt x="16" y="122"/>
                  <a:pt x="32" y="107"/>
                  <a:pt x="48" y="91"/>
                </a:cubicBezTo>
                <a:cubicBezTo>
                  <a:pt x="51" y="96"/>
                  <a:pt x="53" y="101"/>
                  <a:pt x="56" y="106"/>
                </a:cubicBezTo>
                <a:cubicBezTo>
                  <a:pt x="65" y="123"/>
                  <a:pt x="88" y="134"/>
                  <a:pt x="107" y="126"/>
                </a:cubicBezTo>
                <a:cubicBezTo>
                  <a:pt x="120" y="121"/>
                  <a:pt x="130" y="106"/>
                  <a:pt x="129" y="91"/>
                </a:cubicBezTo>
                <a:cubicBezTo>
                  <a:pt x="128" y="71"/>
                  <a:pt x="116" y="59"/>
                  <a:pt x="99" y="51"/>
                </a:cubicBezTo>
                <a:cubicBezTo>
                  <a:pt x="99" y="51"/>
                  <a:pt x="98" y="51"/>
                  <a:pt x="97" y="50"/>
                </a:cubicBezTo>
                <a:cubicBezTo>
                  <a:pt x="96" y="49"/>
                  <a:pt x="94" y="48"/>
                  <a:pt x="92" y="47"/>
                </a:cubicBezTo>
                <a:cubicBezTo>
                  <a:pt x="107" y="32"/>
                  <a:pt x="123" y="16"/>
                  <a:pt x="139" y="0"/>
                </a:cubicBezTo>
                <a:cubicBezTo>
                  <a:pt x="158" y="19"/>
                  <a:pt x="177" y="38"/>
                  <a:pt x="196" y="58"/>
                </a:cubicBezTo>
                <a:cubicBezTo>
                  <a:pt x="202" y="47"/>
                  <a:pt x="207" y="38"/>
                  <a:pt x="212" y="28"/>
                </a:cubicBezTo>
                <a:cubicBezTo>
                  <a:pt x="219" y="16"/>
                  <a:pt x="236" y="10"/>
                  <a:pt x="248" y="15"/>
                </a:cubicBezTo>
                <a:cubicBezTo>
                  <a:pt x="259" y="20"/>
                  <a:pt x="265" y="32"/>
                  <a:pt x="262" y="45"/>
                </a:cubicBezTo>
                <a:cubicBezTo>
                  <a:pt x="259" y="57"/>
                  <a:pt x="250" y="63"/>
                  <a:pt x="240" y="68"/>
                </a:cubicBezTo>
                <a:cubicBezTo>
                  <a:pt x="233" y="71"/>
                  <a:pt x="227" y="75"/>
                  <a:pt x="221" y="78"/>
                </a:cubicBezTo>
                <a:cubicBezTo>
                  <a:pt x="220" y="78"/>
                  <a:pt x="220" y="79"/>
                  <a:pt x="218" y="80"/>
                </a:cubicBezTo>
                <a:cubicBezTo>
                  <a:pt x="225" y="87"/>
                  <a:pt x="232" y="94"/>
                  <a:pt x="239" y="100"/>
                </a:cubicBezTo>
                <a:cubicBezTo>
                  <a:pt x="250" y="112"/>
                  <a:pt x="262" y="123"/>
                  <a:pt x="273" y="135"/>
                </a:cubicBezTo>
                <a:cubicBezTo>
                  <a:pt x="276" y="137"/>
                  <a:pt x="275" y="138"/>
                  <a:pt x="273" y="140"/>
                </a:cubicBezTo>
                <a:cubicBezTo>
                  <a:pt x="256" y="157"/>
                  <a:pt x="238" y="175"/>
                  <a:pt x="221" y="192"/>
                </a:cubicBezTo>
                <a:cubicBezTo>
                  <a:pt x="220" y="193"/>
                  <a:pt x="219" y="194"/>
                  <a:pt x="218" y="196"/>
                </a:cubicBezTo>
                <a:cubicBezTo>
                  <a:pt x="225" y="199"/>
                  <a:pt x="231" y="203"/>
                  <a:pt x="238" y="206"/>
                </a:cubicBezTo>
                <a:cubicBezTo>
                  <a:pt x="248" y="211"/>
                  <a:pt x="256" y="217"/>
                  <a:pt x="259" y="229"/>
                </a:cubicBezTo>
                <a:cubicBezTo>
                  <a:pt x="262" y="239"/>
                  <a:pt x="258" y="250"/>
                  <a:pt x="251" y="256"/>
                </a:cubicBezTo>
                <a:cubicBezTo>
                  <a:pt x="242" y="262"/>
                  <a:pt x="231" y="262"/>
                  <a:pt x="221" y="257"/>
                </a:cubicBezTo>
                <a:cubicBezTo>
                  <a:pt x="212" y="252"/>
                  <a:pt x="208" y="243"/>
                  <a:pt x="203" y="234"/>
                </a:cubicBezTo>
                <a:cubicBezTo>
                  <a:pt x="201" y="229"/>
                  <a:pt x="198" y="224"/>
                  <a:pt x="195" y="218"/>
                </a:cubicBezTo>
                <a:cubicBezTo>
                  <a:pt x="186" y="226"/>
                  <a:pt x="179" y="234"/>
                  <a:pt x="171" y="242"/>
                </a:cubicBezTo>
                <a:cubicBezTo>
                  <a:pt x="162" y="252"/>
                  <a:pt x="152" y="261"/>
                  <a:pt x="142" y="271"/>
                </a:cubicBezTo>
                <a:cubicBezTo>
                  <a:pt x="139" y="274"/>
                  <a:pt x="137" y="274"/>
                  <a:pt x="134" y="271"/>
                </a:cubicBezTo>
                <a:cubicBezTo>
                  <a:pt x="118" y="254"/>
                  <a:pt x="101" y="238"/>
                  <a:pt x="85" y="221"/>
                </a:cubicBezTo>
                <a:cubicBezTo>
                  <a:pt x="84" y="220"/>
                  <a:pt x="83" y="220"/>
                  <a:pt x="81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06B5C950-D0A6-4C97-9D62-157104BA17E6}"/>
              </a:ext>
            </a:extLst>
          </p:cNvPr>
          <p:cNvSpPr>
            <a:spLocks/>
          </p:cNvSpPr>
          <p:nvPr/>
        </p:nvSpPr>
        <p:spPr bwMode="auto">
          <a:xfrm>
            <a:off x="4521769" y="1991012"/>
            <a:ext cx="1619951" cy="1619951"/>
          </a:xfrm>
          <a:custGeom>
            <a:avLst/>
            <a:gdLst>
              <a:gd name="T0" fmla="*/ 79 w 275"/>
              <a:gd name="T1" fmla="*/ 58 h 275"/>
              <a:gd name="T2" fmla="*/ 137 w 275"/>
              <a:gd name="T3" fmla="*/ 0 h 275"/>
              <a:gd name="T4" fmla="*/ 182 w 275"/>
              <a:gd name="T5" fmla="*/ 46 h 275"/>
              <a:gd name="T6" fmla="*/ 167 w 275"/>
              <a:gd name="T7" fmla="*/ 54 h 275"/>
              <a:gd name="T8" fmla="*/ 145 w 275"/>
              <a:gd name="T9" fmla="*/ 99 h 275"/>
              <a:gd name="T10" fmla="*/ 202 w 275"/>
              <a:gd name="T11" fmla="*/ 121 h 275"/>
              <a:gd name="T12" fmla="*/ 222 w 275"/>
              <a:gd name="T13" fmla="*/ 97 h 275"/>
              <a:gd name="T14" fmla="*/ 226 w 275"/>
              <a:gd name="T15" fmla="*/ 89 h 275"/>
              <a:gd name="T16" fmla="*/ 248 w 275"/>
              <a:gd name="T17" fmla="*/ 109 h 275"/>
              <a:gd name="T18" fmla="*/ 272 w 275"/>
              <a:gd name="T19" fmla="*/ 134 h 275"/>
              <a:gd name="T20" fmla="*/ 272 w 275"/>
              <a:gd name="T21" fmla="*/ 140 h 275"/>
              <a:gd name="T22" fmla="*/ 218 w 275"/>
              <a:gd name="T23" fmla="*/ 194 h 275"/>
              <a:gd name="T24" fmla="*/ 220 w 275"/>
              <a:gd name="T25" fmla="*/ 200 h 275"/>
              <a:gd name="T26" fmla="*/ 242 w 275"/>
              <a:gd name="T27" fmla="*/ 212 h 275"/>
              <a:gd name="T28" fmla="*/ 254 w 275"/>
              <a:gd name="T29" fmla="*/ 253 h 275"/>
              <a:gd name="T30" fmla="*/ 230 w 275"/>
              <a:gd name="T31" fmla="*/ 263 h 275"/>
              <a:gd name="T32" fmla="*/ 202 w 275"/>
              <a:gd name="T33" fmla="*/ 238 h 275"/>
              <a:gd name="T34" fmla="*/ 193 w 275"/>
              <a:gd name="T35" fmla="*/ 220 h 275"/>
              <a:gd name="T36" fmla="*/ 179 w 275"/>
              <a:gd name="T37" fmla="*/ 233 h 275"/>
              <a:gd name="T38" fmla="*/ 141 w 275"/>
              <a:gd name="T39" fmla="*/ 272 h 275"/>
              <a:gd name="T40" fmla="*/ 135 w 275"/>
              <a:gd name="T41" fmla="*/ 273 h 275"/>
              <a:gd name="T42" fmla="*/ 91 w 275"/>
              <a:gd name="T43" fmla="*/ 229 h 275"/>
              <a:gd name="T44" fmla="*/ 105 w 275"/>
              <a:gd name="T45" fmla="*/ 221 h 275"/>
              <a:gd name="T46" fmla="*/ 124 w 275"/>
              <a:gd name="T47" fmla="*/ 170 h 275"/>
              <a:gd name="T48" fmla="*/ 89 w 275"/>
              <a:gd name="T49" fmla="*/ 148 h 275"/>
              <a:gd name="T50" fmla="*/ 50 w 275"/>
              <a:gd name="T51" fmla="*/ 178 h 275"/>
              <a:gd name="T52" fmla="*/ 46 w 275"/>
              <a:gd name="T53" fmla="*/ 185 h 275"/>
              <a:gd name="T54" fmla="*/ 41 w 275"/>
              <a:gd name="T55" fmla="*/ 178 h 275"/>
              <a:gd name="T56" fmla="*/ 3 w 275"/>
              <a:gd name="T57" fmla="*/ 141 h 275"/>
              <a:gd name="T58" fmla="*/ 3 w 275"/>
              <a:gd name="T59" fmla="*/ 134 h 275"/>
              <a:gd name="T60" fmla="*/ 55 w 275"/>
              <a:gd name="T61" fmla="*/ 83 h 275"/>
              <a:gd name="T62" fmla="*/ 59 w 275"/>
              <a:gd name="T63" fmla="*/ 79 h 275"/>
              <a:gd name="T64" fmla="*/ 46 w 275"/>
              <a:gd name="T65" fmla="*/ 71 h 275"/>
              <a:gd name="T66" fmla="*/ 27 w 275"/>
              <a:gd name="T67" fmla="*/ 62 h 275"/>
              <a:gd name="T68" fmla="*/ 14 w 275"/>
              <a:gd name="T69" fmla="*/ 23 h 275"/>
              <a:gd name="T70" fmla="*/ 42 w 275"/>
              <a:gd name="T71" fmla="*/ 11 h 275"/>
              <a:gd name="T72" fmla="*/ 67 w 275"/>
              <a:gd name="T73" fmla="*/ 35 h 275"/>
              <a:gd name="T74" fmla="*/ 79 w 275"/>
              <a:gd name="T75" fmla="*/ 58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5" h="275">
                <a:moveTo>
                  <a:pt x="79" y="58"/>
                </a:moveTo>
                <a:cubicBezTo>
                  <a:pt x="99" y="38"/>
                  <a:pt x="118" y="19"/>
                  <a:pt x="137" y="0"/>
                </a:cubicBezTo>
                <a:cubicBezTo>
                  <a:pt x="152" y="16"/>
                  <a:pt x="167" y="31"/>
                  <a:pt x="182" y="46"/>
                </a:cubicBezTo>
                <a:cubicBezTo>
                  <a:pt x="178" y="48"/>
                  <a:pt x="173" y="51"/>
                  <a:pt x="167" y="54"/>
                </a:cubicBezTo>
                <a:cubicBezTo>
                  <a:pt x="151" y="62"/>
                  <a:pt x="141" y="82"/>
                  <a:pt x="145" y="99"/>
                </a:cubicBezTo>
                <a:cubicBezTo>
                  <a:pt x="151" y="125"/>
                  <a:pt x="179" y="135"/>
                  <a:pt x="202" y="121"/>
                </a:cubicBezTo>
                <a:cubicBezTo>
                  <a:pt x="212" y="115"/>
                  <a:pt x="218" y="106"/>
                  <a:pt x="222" y="97"/>
                </a:cubicBezTo>
                <a:cubicBezTo>
                  <a:pt x="224" y="94"/>
                  <a:pt x="225" y="92"/>
                  <a:pt x="226" y="89"/>
                </a:cubicBezTo>
                <a:cubicBezTo>
                  <a:pt x="234" y="96"/>
                  <a:pt x="241" y="102"/>
                  <a:pt x="248" y="109"/>
                </a:cubicBezTo>
                <a:cubicBezTo>
                  <a:pt x="256" y="118"/>
                  <a:pt x="264" y="126"/>
                  <a:pt x="272" y="134"/>
                </a:cubicBezTo>
                <a:cubicBezTo>
                  <a:pt x="275" y="137"/>
                  <a:pt x="275" y="138"/>
                  <a:pt x="272" y="140"/>
                </a:cubicBezTo>
                <a:cubicBezTo>
                  <a:pt x="254" y="158"/>
                  <a:pt x="237" y="176"/>
                  <a:pt x="218" y="194"/>
                </a:cubicBezTo>
                <a:cubicBezTo>
                  <a:pt x="215" y="198"/>
                  <a:pt x="216" y="199"/>
                  <a:pt x="220" y="200"/>
                </a:cubicBezTo>
                <a:cubicBezTo>
                  <a:pt x="227" y="204"/>
                  <a:pt x="235" y="208"/>
                  <a:pt x="242" y="212"/>
                </a:cubicBezTo>
                <a:cubicBezTo>
                  <a:pt x="258" y="220"/>
                  <a:pt x="263" y="240"/>
                  <a:pt x="254" y="253"/>
                </a:cubicBezTo>
                <a:cubicBezTo>
                  <a:pt x="250" y="260"/>
                  <a:pt x="238" y="265"/>
                  <a:pt x="230" y="263"/>
                </a:cubicBezTo>
                <a:cubicBezTo>
                  <a:pt x="215" y="261"/>
                  <a:pt x="208" y="250"/>
                  <a:pt x="202" y="238"/>
                </a:cubicBezTo>
                <a:cubicBezTo>
                  <a:pt x="199" y="232"/>
                  <a:pt x="196" y="226"/>
                  <a:pt x="193" y="220"/>
                </a:cubicBezTo>
                <a:cubicBezTo>
                  <a:pt x="188" y="225"/>
                  <a:pt x="184" y="229"/>
                  <a:pt x="179" y="233"/>
                </a:cubicBezTo>
                <a:cubicBezTo>
                  <a:pt x="166" y="246"/>
                  <a:pt x="154" y="259"/>
                  <a:pt x="141" y="272"/>
                </a:cubicBezTo>
                <a:cubicBezTo>
                  <a:pt x="140" y="273"/>
                  <a:pt x="138" y="275"/>
                  <a:pt x="135" y="273"/>
                </a:cubicBezTo>
                <a:cubicBezTo>
                  <a:pt x="121" y="258"/>
                  <a:pt x="106" y="243"/>
                  <a:pt x="91" y="229"/>
                </a:cubicBezTo>
                <a:cubicBezTo>
                  <a:pt x="96" y="226"/>
                  <a:pt x="100" y="223"/>
                  <a:pt x="105" y="221"/>
                </a:cubicBezTo>
                <a:cubicBezTo>
                  <a:pt x="124" y="211"/>
                  <a:pt x="132" y="189"/>
                  <a:pt x="124" y="170"/>
                </a:cubicBezTo>
                <a:cubicBezTo>
                  <a:pt x="119" y="156"/>
                  <a:pt x="103" y="147"/>
                  <a:pt x="89" y="148"/>
                </a:cubicBezTo>
                <a:cubicBezTo>
                  <a:pt x="69" y="150"/>
                  <a:pt x="58" y="161"/>
                  <a:pt x="50" y="178"/>
                </a:cubicBezTo>
                <a:cubicBezTo>
                  <a:pt x="49" y="180"/>
                  <a:pt x="48" y="181"/>
                  <a:pt x="46" y="185"/>
                </a:cubicBezTo>
                <a:cubicBezTo>
                  <a:pt x="44" y="182"/>
                  <a:pt x="43" y="180"/>
                  <a:pt x="41" y="178"/>
                </a:cubicBezTo>
                <a:cubicBezTo>
                  <a:pt x="28" y="165"/>
                  <a:pt x="16" y="153"/>
                  <a:pt x="3" y="141"/>
                </a:cubicBezTo>
                <a:cubicBezTo>
                  <a:pt x="0" y="138"/>
                  <a:pt x="0" y="137"/>
                  <a:pt x="3" y="134"/>
                </a:cubicBezTo>
                <a:cubicBezTo>
                  <a:pt x="21" y="117"/>
                  <a:pt x="38" y="100"/>
                  <a:pt x="55" y="83"/>
                </a:cubicBezTo>
                <a:cubicBezTo>
                  <a:pt x="56" y="81"/>
                  <a:pt x="57" y="80"/>
                  <a:pt x="59" y="79"/>
                </a:cubicBezTo>
                <a:cubicBezTo>
                  <a:pt x="54" y="76"/>
                  <a:pt x="50" y="74"/>
                  <a:pt x="46" y="71"/>
                </a:cubicBezTo>
                <a:cubicBezTo>
                  <a:pt x="40" y="68"/>
                  <a:pt x="33" y="65"/>
                  <a:pt x="27" y="62"/>
                </a:cubicBezTo>
                <a:cubicBezTo>
                  <a:pt x="13" y="55"/>
                  <a:pt x="7" y="36"/>
                  <a:pt x="14" y="23"/>
                </a:cubicBezTo>
                <a:cubicBezTo>
                  <a:pt x="19" y="13"/>
                  <a:pt x="32" y="9"/>
                  <a:pt x="42" y="11"/>
                </a:cubicBezTo>
                <a:cubicBezTo>
                  <a:pt x="55" y="15"/>
                  <a:pt x="62" y="24"/>
                  <a:pt x="67" y="35"/>
                </a:cubicBezTo>
                <a:cubicBezTo>
                  <a:pt x="70" y="43"/>
                  <a:pt x="74" y="50"/>
                  <a:pt x="7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0CA7A612-AAD5-4B6B-A2DE-C7CFE27300FC}"/>
              </a:ext>
            </a:extLst>
          </p:cNvPr>
          <p:cNvSpPr>
            <a:spLocks/>
          </p:cNvSpPr>
          <p:nvPr/>
        </p:nvSpPr>
        <p:spPr bwMode="auto">
          <a:xfrm>
            <a:off x="3663458" y="2849323"/>
            <a:ext cx="1625810" cy="1614092"/>
          </a:xfrm>
          <a:custGeom>
            <a:avLst/>
            <a:gdLst>
              <a:gd name="T0" fmla="*/ 45 w 276"/>
              <a:gd name="T1" fmla="*/ 92 h 274"/>
              <a:gd name="T2" fmla="*/ 57 w 276"/>
              <a:gd name="T3" fmla="*/ 111 h 274"/>
              <a:gd name="T4" fmla="*/ 116 w 276"/>
              <a:gd name="T5" fmla="*/ 115 h 274"/>
              <a:gd name="T6" fmla="*/ 116 w 276"/>
              <a:gd name="T7" fmla="*/ 64 h 274"/>
              <a:gd name="T8" fmla="*/ 96 w 276"/>
              <a:gd name="T9" fmla="*/ 49 h 274"/>
              <a:gd name="T10" fmla="*/ 91 w 276"/>
              <a:gd name="T11" fmla="*/ 47 h 274"/>
              <a:gd name="T12" fmla="*/ 139 w 276"/>
              <a:gd name="T13" fmla="*/ 0 h 274"/>
              <a:gd name="T14" fmla="*/ 193 w 276"/>
              <a:gd name="T15" fmla="*/ 54 h 274"/>
              <a:gd name="T16" fmla="*/ 196 w 276"/>
              <a:gd name="T17" fmla="*/ 57 h 274"/>
              <a:gd name="T18" fmla="*/ 207 w 276"/>
              <a:gd name="T19" fmla="*/ 36 h 274"/>
              <a:gd name="T20" fmla="*/ 227 w 276"/>
              <a:gd name="T21" fmla="*/ 16 h 274"/>
              <a:gd name="T22" fmla="*/ 253 w 276"/>
              <a:gd name="T23" fmla="*/ 20 h 274"/>
              <a:gd name="T24" fmla="*/ 260 w 276"/>
              <a:gd name="T25" fmla="*/ 46 h 274"/>
              <a:gd name="T26" fmla="*/ 237 w 276"/>
              <a:gd name="T27" fmla="*/ 69 h 274"/>
              <a:gd name="T28" fmla="*/ 218 w 276"/>
              <a:gd name="T29" fmla="*/ 79 h 274"/>
              <a:gd name="T30" fmla="*/ 276 w 276"/>
              <a:gd name="T31" fmla="*/ 137 h 274"/>
              <a:gd name="T32" fmla="*/ 261 w 276"/>
              <a:gd name="T33" fmla="*/ 152 h 274"/>
              <a:gd name="T34" fmla="*/ 220 w 276"/>
              <a:gd name="T35" fmla="*/ 192 h 274"/>
              <a:gd name="T36" fmla="*/ 221 w 276"/>
              <a:gd name="T37" fmla="*/ 198 h 274"/>
              <a:gd name="T38" fmla="*/ 248 w 276"/>
              <a:gd name="T39" fmla="*/ 213 h 274"/>
              <a:gd name="T40" fmla="*/ 253 w 276"/>
              <a:gd name="T41" fmla="*/ 254 h 274"/>
              <a:gd name="T42" fmla="*/ 213 w 276"/>
              <a:gd name="T43" fmla="*/ 250 h 274"/>
              <a:gd name="T44" fmla="*/ 199 w 276"/>
              <a:gd name="T45" fmla="*/ 225 h 274"/>
              <a:gd name="T46" fmla="*/ 195 w 276"/>
              <a:gd name="T47" fmla="*/ 218 h 274"/>
              <a:gd name="T48" fmla="*/ 178 w 276"/>
              <a:gd name="T49" fmla="*/ 234 h 274"/>
              <a:gd name="T50" fmla="*/ 141 w 276"/>
              <a:gd name="T51" fmla="*/ 272 h 274"/>
              <a:gd name="T52" fmla="*/ 135 w 276"/>
              <a:gd name="T53" fmla="*/ 272 h 274"/>
              <a:gd name="T54" fmla="*/ 92 w 276"/>
              <a:gd name="T55" fmla="*/ 229 h 274"/>
              <a:gd name="T56" fmla="*/ 91 w 276"/>
              <a:gd name="T57" fmla="*/ 227 h 274"/>
              <a:gd name="T58" fmla="*/ 108 w 276"/>
              <a:gd name="T59" fmla="*/ 219 h 274"/>
              <a:gd name="T60" fmla="*/ 128 w 276"/>
              <a:gd name="T61" fmla="*/ 174 h 274"/>
              <a:gd name="T62" fmla="*/ 78 w 276"/>
              <a:gd name="T63" fmla="*/ 149 h 274"/>
              <a:gd name="T64" fmla="*/ 52 w 276"/>
              <a:gd name="T65" fmla="*/ 176 h 274"/>
              <a:gd name="T66" fmla="*/ 48 w 276"/>
              <a:gd name="T67" fmla="*/ 184 h 274"/>
              <a:gd name="T68" fmla="*/ 30 w 276"/>
              <a:gd name="T69" fmla="*/ 166 h 274"/>
              <a:gd name="T70" fmla="*/ 4 w 276"/>
              <a:gd name="T71" fmla="*/ 140 h 274"/>
              <a:gd name="T72" fmla="*/ 3 w 276"/>
              <a:gd name="T73" fmla="*/ 135 h 274"/>
              <a:gd name="T74" fmla="*/ 45 w 276"/>
              <a:gd name="T75" fmla="*/ 92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6" h="274">
                <a:moveTo>
                  <a:pt x="45" y="92"/>
                </a:moveTo>
                <a:cubicBezTo>
                  <a:pt x="50" y="99"/>
                  <a:pt x="53" y="106"/>
                  <a:pt x="57" y="111"/>
                </a:cubicBezTo>
                <a:cubicBezTo>
                  <a:pt x="72" y="129"/>
                  <a:pt x="99" y="133"/>
                  <a:pt x="116" y="115"/>
                </a:cubicBezTo>
                <a:cubicBezTo>
                  <a:pt x="129" y="102"/>
                  <a:pt x="129" y="79"/>
                  <a:pt x="116" y="64"/>
                </a:cubicBezTo>
                <a:cubicBezTo>
                  <a:pt x="110" y="57"/>
                  <a:pt x="103" y="53"/>
                  <a:pt x="96" y="49"/>
                </a:cubicBezTo>
                <a:cubicBezTo>
                  <a:pt x="94" y="48"/>
                  <a:pt x="93" y="48"/>
                  <a:pt x="91" y="47"/>
                </a:cubicBezTo>
                <a:cubicBezTo>
                  <a:pt x="106" y="32"/>
                  <a:pt x="139" y="0"/>
                  <a:pt x="139" y="0"/>
                </a:cubicBezTo>
                <a:cubicBezTo>
                  <a:pt x="141" y="3"/>
                  <a:pt x="181" y="42"/>
                  <a:pt x="193" y="54"/>
                </a:cubicBezTo>
                <a:cubicBezTo>
                  <a:pt x="193" y="55"/>
                  <a:pt x="194" y="56"/>
                  <a:pt x="196" y="57"/>
                </a:cubicBezTo>
                <a:cubicBezTo>
                  <a:pt x="200" y="50"/>
                  <a:pt x="204" y="43"/>
                  <a:pt x="207" y="36"/>
                </a:cubicBezTo>
                <a:cubicBezTo>
                  <a:pt x="211" y="27"/>
                  <a:pt x="217" y="19"/>
                  <a:pt x="227" y="16"/>
                </a:cubicBezTo>
                <a:cubicBezTo>
                  <a:pt x="236" y="12"/>
                  <a:pt x="245" y="13"/>
                  <a:pt x="253" y="20"/>
                </a:cubicBezTo>
                <a:cubicBezTo>
                  <a:pt x="261" y="26"/>
                  <a:pt x="263" y="35"/>
                  <a:pt x="260" y="46"/>
                </a:cubicBezTo>
                <a:cubicBezTo>
                  <a:pt x="257" y="58"/>
                  <a:pt x="248" y="64"/>
                  <a:pt x="237" y="69"/>
                </a:cubicBezTo>
                <a:cubicBezTo>
                  <a:pt x="231" y="72"/>
                  <a:pt x="225" y="76"/>
                  <a:pt x="218" y="79"/>
                </a:cubicBezTo>
                <a:cubicBezTo>
                  <a:pt x="237" y="99"/>
                  <a:pt x="256" y="117"/>
                  <a:pt x="276" y="137"/>
                </a:cubicBezTo>
                <a:cubicBezTo>
                  <a:pt x="270" y="142"/>
                  <a:pt x="266" y="147"/>
                  <a:pt x="261" y="152"/>
                </a:cubicBezTo>
                <a:cubicBezTo>
                  <a:pt x="247" y="166"/>
                  <a:pt x="234" y="179"/>
                  <a:pt x="220" y="192"/>
                </a:cubicBezTo>
                <a:cubicBezTo>
                  <a:pt x="217" y="195"/>
                  <a:pt x="218" y="197"/>
                  <a:pt x="221" y="198"/>
                </a:cubicBezTo>
                <a:cubicBezTo>
                  <a:pt x="230" y="203"/>
                  <a:pt x="240" y="207"/>
                  <a:pt x="248" y="213"/>
                </a:cubicBezTo>
                <a:cubicBezTo>
                  <a:pt x="262" y="222"/>
                  <a:pt x="265" y="244"/>
                  <a:pt x="253" y="254"/>
                </a:cubicBezTo>
                <a:cubicBezTo>
                  <a:pt x="242" y="266"/>
                  <a:pt x="223" y="263"/>
                  <a:pt x="213" y="250"/>
                </a:cubicBezTo>
                <a:cubicBezTo>
                  <a:pt x="207" y="242"/>
                  <a:pt x="203" y="233"/>
                  <a:pt x="199" y="225"/>
                </a:cubicBezTo>
                <a:cubicBezTo>
                  <a:pt x="197" y="223"/>
                  <a:pt x="196" y="221"/>
                  <a:pt x="195" y="218"/>
                </a:cubicBezTo>
                <a:cubicBezTo>
                  <a:pt x="189" y="224"/>
                  <a:pt x="184" y="229"/>
                  <a:pt x="178" y="234"/>
                </a:cubicBezTo>
                <a:cubicBezTo>
                  <a:pt x="166" y="247"/>
                  <a:pt x="153" y="259"/>
                  <a:pt x="141" y="272"/>
                </a:cubicBezTo>
                <a:cubicBezTo>
                  <a:pt x="139" y="274"/>
                  <a:pt x="137" y="274"/>
                  <a:pt x="135" y="272"/>
                </a:cubicBezTo>
                <a:cubicBezTo>
                  <a:pt x="121" y="258"/>
                  <a:pt x="107" y="243"/>
                  <a:pt x="92" y="229"/>
                </a:cubicBezTo>
                <a:cubicBezTo>
                  <a:pt x="92" y="229"/>
                  <a:pt x="92" y="228"/>
                  <a:pt x="91" y="227"/>
                </a:cubicBezTo>
                <a:cubicBezTo>
                  <a:pt x="97" y="225"/>
                  <a:pt x="102" y="222"/>
                  <a:pt x="108" y="219"/>
                </a:cubicBezTo>
                <a:cubicBezTo>
                  <a:pt x="123" y="210"/>
                  <a:pt x="132" y="191"/>
                  <a:pt x="128" y="174"/>
                </a:cubicBezTo>
                <a:cubicBezTo>
                  <a:pt x="123" y="151"/>
                  <a:pt x="100" y="141"/>
                  <a:pt x="78" y="149"/>
                </a:cubicBezTo>
                <a:cubicBezTo>
                  <a:pt x="65" y="154"/>
                  <a:pt x="58" y="164"/>
                  <a:pt x="52" y="176"/>
                </a:cubicBezTo>
                <a:cubicBezTo>
                  <a:pt x="51" y="178"/>
                  <a:pt x="49" y="181"/>
                  <a:pt x="48" y="184"/>
                </a:cubicBezTo>
                <a:cubicBezTo>
                  <a:pt x="41" y="178"/>
                  <a:pt x="35" y="172"/>
                  <a:pt x="30" y="166"/>
                </a:cubicBezTo>
                <a:cubicBezTo>
                  <a:pt x="21" y="158"/>
                  <a:pt x="12" y="149"/>
                  <a:pt x="4" y="140"/>
                </a:cubicBezTo>
                <a:cubicBezTo>
                  <a:pt x="2" y="139"/>
                  <a:pt x="0" y="137"/>
                  <a:pt x="3" y="135"/>
                </a:cubicBezTo>
                <a:cubicBezTo>
                  <a:pt x="17" y="121"/>
                  <a:pt x="31" y="106"/>
                  <a:pt x="45" y="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D5045BD9-EB3D-4394-AF53-2F2B5F80D460}"/>
              </a:ext>
            </a:extLst>
          </p:cNvPr>
          <p:cNvSpPr>
            <a:spLocks/>
          </p:cNvSpPr>
          <p:nvPr/>
        </p:nvSpPr>
        <p:spPr bwMode="auto">
          <a:xfrm>
            <a:off x="3675176" y="1129774"/>
            <a:ext cx="1614092" cy="1614092"/>
          </a:xfrm>
          <a:custGeom>
            <a:avLst/>
            <a:gdLst>
              <a:gd name="T0" fmla="*/ 216 w 274"/>
              <a:gd name="T1" fmla="*/ 79 h 274"/>
              <a:gd name="T2" fmla="*/ 234 w 274"/>
              <a:gd name="T3" fmla="*/ 98 h 274"/>
              <a:gd name="T4" fmla="*/ 270 w 274"/>
              <a:gd name="T5" fmla="*/ 134 h 274"/>
              <a:gd name="T6" fmla="*/ 274 w 274"/>
              <a:gd name="T7" fmla="*/ 138 h 274"/>
              <a:gd name="T8" fmla="*/ 227 w 274"/>
              <a:gd name="T9" fmla="*/ 184 h 274"/>
              <a:gd name="T10" fmla="*/ 226 w 274"/>
              <a:gd name="T11" fmla="*/ 184 h 274"/>
              <a:gd name="T12" fmla="*/ 214 w 274"/>
              <a:gd name="T13" fmla="*/ 163 h 274"/>
              <a:gd name="T14" fmla="*/ 171 w 274"/>
              <a:gd name="T15" fmla="*/ 146 h 274"/>
              <a:gd name="T16" fmla="*/ 144 w 274"/>
              <a:gd name="T17" fmla="*/ 187 h 274"/>
              <a:gd name="T18" fmla="*/ 174 w 274"/>
              <a:gd name="T19" fmla="*/ 223 h 274"/>
              <a:gd name="T20" fmla="*/ 183 w 274"/>
              <a:gd name="T21" fmla="*/ 227 h 274"/>
              <a:gd name="T22" fmla="*/ 136 w 274"/>
              <a:gd name="T23" fmla="*/ 274 h 274"/>
              <a:gd name="T24" fmla="*/ 90 w 274"/>
              <a:gd name="T25" fmla="*/ 228 h 274"/>
              <a:gd name="T26" fmla="*/ 105 w 274"/>
              <a:gd name="T27" fmla="*/ 220 h 274"/>
              <a:gd name="T28" fmla="*/ 124 w 274"/>
              <a:gd name="T29" fmla="*/ 172 h 274"/>
              <a:gd name="T30" fmla="*/ 95 w 274"/>
              <a:gd name="T31" fmla="*/ 148 h 274"/>
              <a:gd name="T32" fmla="*/ 50 w 274"/>
              <a:gd name="T33" fmla="*/ 176 h 274"/>
              <a:gd name="T34" fmla="*/ 46 w 274"/>
              <a:gd name="T35" fmla="*/ 183 h 274"/>
              <a:gd name="T36" fmla="*/ 0 w 274"/>
              <a:gd name="T37" fmla="*/ 136 h 274"/>
              <a:gd name="T38" fmla="*/ 57 w 274"/>
              <a:gd name="T39" fmla="*/ 80 h 274"/>
              <a:gd name="T40" fmla="*/ 40 w 274"/>
              <a:gd name="T41" fmla="*/ 70 h 274"/>
              <a:gd name="T42" fmla="*/ 25 w 274"/>
              <a:gd name="T43" fmla="*/ 63 h 274"/>
              <a:gd name="T44" fmla="*/ 12 w 274"/>
              <a:gd name="T45" fmla="*/ 31 h 274"/>
              <a:gd name="T46" fmla="*/ 43 w 274"/>
              <a:gd name="T47" fmla="*/ 14 h 274"/>
              <a:gd name="T48" fmla="*/ 67 w 274"/>
              <a:gd name="T49" fmla="*/ 37 h 274"/>
              <a:gd name="T50" fmla="*/ 77 w 274"/>
              <a:gd name="T51" fmla="*/ 57 h 274"/>
              <a:gd name="T52" fmla="*/ 134 w 274"/>
              <a:gd name="T53" fmla="*/ 0 h 274"/>
              <a:gd name="T54" fmla="*/ 194 w 274"/>
              <a:gd name="T55" fmla="*/ 59 h 274"/>
              <a:gd name="T56" fmla="*/ 202 w 274"/>
              <a:gd name="T57" fmla="*/ 44 h 274"/>
              <a:gd name="T58" fmla="*/ 211 w 274"/>
              <a:gd name="T59" fmla="*/ 28 h 274"/>
              <a:gd name="T60" fmla="*/ 246 w 274"/>
              <a:gd name="T61" fmla="*/ 14 h 274"/>
              <a:gd name="T62" fmla="*/ 261 w 274"/>
              <a:gd name="T63" fmla="*/ 43 h 274"/>
              <a:gd name="T64" fmla="*/ 239 w 274"/>
              <a:gd name="T65" fmla="*/ 67 h 274"/>
              <a:gd name="T66" fmla="*/ 216 w 274"/>
              <a:gd name="T67" fmla="*/ 7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4" h="274">
                <a:moveTo>
                  <a:pt x="216" y="79"/>
                </a:moveTo>
                <a:cubicBezTo>
                  <a:pt x="222" y="86"/>
                  <a:pt x="228" y="92"/>
                  <a:pt x="234" y="98"/>
                </a:cubicBezTo>
                <a:cubicBezTo>
                  <a:pt x="246" y="110"/>
                  <a:pt x="258" y="122"/>
                  <a:pt x="270" y="134"/>
                </a:cubicBezTo>
                <a:cubicBezTo>
                  <a:pt x="272" y="136"/>
                  <a:pt x="274" y="138"/>
                  <a:pt x="274" y="138"/>
                </a:cubicBezTo>
                <a:cubicBezTo>
                  <a:pt x="274" y="138"/>
                  <a:pt x="242" y="169"/>
                  <a:pt x="227" y="184"/>
                </a:cubicBezTo>
                <a:cubicBezTo>
                  <a:pt x="227" y="184"/>
                  <a:pt x="227" y="184"/>
                  <a:pt x="226" y="184"/>
                </a:cubicBezTo>
                <a:cubicBezTo>
                  <a:pt x="222" y="177"/>
                  <a:pt x="218" y="170"/>
                  <a:pt x="214" y="163"/>
                </a:cubicBezTo>
                <a:cubicBezTo>
                  <a:pt x="204" y="149"/>
                  <a:pt x="186" y="142"/>
                  <a:pt x="171" y="146"/>
                </a:cubicBezTo>
                <a:cubicBezTo>
                  <a:pt x="152" y="151"/>
                  <a:pt x="141" y="168"/>
                  <a:pt x="144" y="187"/>
                </a:cubicBezTo>
                <a:cubicBezTo>
                  <a:pt x="147" y="205"/>
                  <a:pt x="159" y="215"/>
                  <a:pt x="174" y="223"/>
                </a:cubicBezTo>
                <a:cubicBezTo>
                  <a:pt x="177" y="224"/>
                  <a:pt x="180" y="226"/>
                  <a:pt x="183" y="227"/>
                </a:cubicBezTo>
                <a:cubicBezTo>
                  <a:pt x="167" y="243"/>
                  <a:pt x="151" y="259"/>
                  <a:pt x="136" y="274"/>
                </a:cubicBezTo>
                <a:cubicBezTo>
                  <a:pt x="121" y="259"/>
                  <a:pt x="106" y="244"/>
                  <a:pt x="90" y="228"/>
                </a:cubicBezTo>
                <a:cubicBezTo>
                  <a:pt x="95" y="226"/>
                  <a:pt x="100" y="223"/>
                  <a:pt x="105" y="220"/>
                </a:cubicBezTo>
                <a:cubicBezTo>
                  <a:pt x="122" y="210"/>
                  <a:pt x="130" y="191"/>
                  <a:pt x="124" y="172"/>
                </a:cubicBezTo>
                <a:cubicBezTo>
                  <a:pt x="121" y="160"/>
                  <a:pt x="107" y="149"/>
                  <a:pt x="95" y="148"/>
                </a:cubicBezTo>
                <a:cubicBezTo>
                  <a:pt x="74" y="146"/>
                  <a:pt x="60" y="156"/>
                  <a:pt x="50" y="176"/>
                </a:cubicBezTo>
                <a:cubicBezTo>
                  <a:pt x="49" y="178"/>
                  <a:pt x="47" y="181"/>
                  <a:pt x="46" y="183"/>
                </a:cubicBezTo>
                <a:cubicBezTo>
                  <a:pt x="31" y="167"/>
                  <a:pt x="15" y="152"/>
                  <a:pt x="0" y="136"/>
                </a:cubicBezTo>
                <a:cubicBezTo>
                  <a:pt x="18" y="118"/>
                  <a:pt x="37" y="99"/>
                  <a:pt x="57" y="80"/>
                </a:cubicBezTo>
                <a:cubicBezTo>
                  <a:pt x="50" y="76"/>
                  <a:pt x="45" y="73"/>
                  <a:pt x="40" y="70"/>
                </a:cubicBezTo>
                <a:cubicBezTo>
                  <a:pt x="35" y="68"/>
                  <a:pt x="30" y="66"/>
                  <a:pt x="25" y="63"/>
                </a:cubicBezTo>
                <a:cubicBezTo>
                  <a:pt x="14" y="55"/>
                  <a:pt x="9" y="44"/>
                  <a:pt x="12" y="31"/>
                </a:cubicBezTo>
                <a:cubicBezTo>
                  <a:pt x="15" y="17"/>
                  <a:pt x="30" y="10"/>
                  <a:pt x="43" y="14"/>
                </a:cubicBezTo>
                <a:cubicBezTo>
                  <a:pt x="55" y="17"/>
                  <a:pt x="62" y="26"/>
                  <a:pt x="67" y="37"/>
                </a:cubicBezTo>
                <a:cubicBezTo>
                  <a:pt x="70" y="44"/>
                  <a:pt x="74" y="50"/>
                  <a:pt x="77" y="57"/>
                </a:cubicBezTo>
                <a:cubicBezTo>
                  <a:pt x="95" y="39"/>
                  <a:pt x="116" y="19"/>
                  <a:pt x="134" y="0"/>
                </a:cubicBezTo>
                <a:cubicBezTo>
                  <a:pt x="145" y="11"/>
                  <a:pt x="194" y="59"/>
                  <a:pt x="194" y="59"/>
                </a:cubicBezTo>
                <a:cubicBezTo>
                  <a:pt x="194" y="59"/>
                  <a:pt x="200" y="49"/>
                  <a:pt x="202" y="44"/>
                </a:cubicBezTo>
                <a:cubicBezTo>
                  <a:pt x="205" y="39"/>
                  <a:pt x="208" y="33"/>
                  <a:pt x="211" y="28"/>
                </a:cubicBezTo>
                <a:cubicBezTo>
                  <a:pt x="218" y="15"/>
                  <a:pt x="234" y="10"/>
                  <a:pt x="246" y="14"/>
                </a:cubicBezTo>
                <a:cubicBezTo>
                  <a:pt x="257" y="19"/>
                  <a:pt x="263" y="30"/>
                  <a:pt x="261" y="43"/>
                </a:cubicBezTo>
                <a:cubicBezTo>
                  <a:pt x="258" y="55"/>
                  <a:pt x="250" y="62"/>
                  <a:pt x="239" y="67"/>
                </a:cubicBezTo>
                <a:cubicBezTo>
                  <a:pt x="231" y="71"/>
                  <a:pt x="224" y="75"/>
                  <a:pt x="216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14089A-AC40-4C9D-ABF9-FE46517AA958}"/>
              </a:ext>
            </a:extLst>
          </p:cNvPr>
          <p:cNvSpPr txBox="1"/>
          <p:nvPr/>
        </p:nvSpPr>
        <p:spPr>
          <a:xfrm>
            <a:off x="482959" y="249058"/>
            <a:ext cx="7994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rPr>
              <a:t>Меры ответственности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rPr>
              <a:t>в отношении кандидатов/политических партий: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77DDC-4409-47B9-9128-0C38930DA68C}"/>
              </a:ext>
            </a:extLst>
          </p:cNvPr>
          <p:cNvSpPr txBox="1"/>
          <p:nvPr/>
        </p:nvSpPr>
        <p:spPr>
          <a:xfrm>
            <a:off x="492021" y="1431329"/>
            <a:ext cx="2419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Предупреждение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случае нарушения требований установленных статьями 22-28 конституционного Закона «О выборах Президента КР и депутатов ЖК КР» (на протяжении всей кампании вплоть до дня голосования)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3F73B-FCFF-45AF-9844-E45C003FBB3A}"/>
              </a:ext>
            </a:extLst>
          </p:cNvPr>
          <p:cNvSpPr txBox="1"/>
          <p:nvPr/>
        </p:nvSpPr>
        <p:spPr>
          <a:xfrm>
            <a:off x="482959" y="3272629"/>
            <a:ext cx="2318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Отказ в регистрации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кандидата/списка кандидатов </a:t>
            </a:r>
          </a:p>
          <a:p>
            <a:pPr lvl="0"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(ст. ст. 53, 61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7FFB8B-046C-42E6-8DAC-F3D090B92E10}"/>
              </a:ext>
            </a:extLst>
          </p:cNvPr>
          <p:cNvSpPr/>
          <p:nvPr/>
        </p:nvSpPr>
        <p:spPr>
          <a:xfrm>
            <a:off x="666750" y="1402754"/>
            <a:ext cx="1419106" cy="57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9A254B-3AD9-4711-A1D4-C903831287DD}"/>
              </a:ext>
            </a:extLst>
          </p:cNvPr>
          <p:cNvSpPr/>
          <p:nvPr/>
        </p:nvSpPr>
        <p:spPr>
          <a:xfrm>
            <a:off x="666750" y="3133725"/>
            <a:ext cx="1419106" cy="57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718389-B036-4067-8B3C-44445CA4D57C}"/>
              </a:ext>
            </a:extLst>
          </p:cNvPr>
          <p:cNvSpPr txBox="1"/>
          <p:nvPr/>
        </p:nvSpPr>
        <p:spPr>
          <a:xfrm>
            <a:off x="6510271" y="1555945"/>
            <a:ext cx="2148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Отмена регистрации зарегистрированного кандидата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списка кандидатов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(ст. 46)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9E66E9-0B51-4709-90AE-2D130933F07C}"/>
              </a:ext>
            </a:extLst>
          </p:cNvPr>
          <p:cNvSpPr txBox="1"/>
          <p:nvPr/>
        </p:nvSpPr>
        <p:spPr>
          <a:xfrm>
            <a:off x="6510271" y="2908366"/>
            <a:ext cx="244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Отмена регистрации избранного кандидата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(ст.46)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443D3-8BD1-4B2A-8047-37E5CE0F906D}"/>
              </a:ext>
            </a:extLst>
          </p:cNvPr>
          <p:cNvSpPr/>
          <p:nvPr/>
        </p:nvSpPr>
        <p:spPr>
          <a:xfrm>
            <a:off x="6929438" y="1402754"/>
            <a:ext cx="1419106" cy="57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51E839-43DB-4162-9FBD-EA1221AF9AE0}"/>
              </a:ext>
            </a:extLst>
          </p:cNvPr>
          <p:cNvSpPr/>
          <p:nvPr/>
        </p:nvSpPr>
        <p:spPr>
          <a:xfrm>
            <a:off x="6878588" y="2680634"/>
            <a:ext cx="1419106" cy="57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C43928-5B99-4AEC-A14E-2C124961C69E}"/>
              </a:ext>
            </a:extLst>
          </p:cNvPr>
          <p:cNvSpPr txBox="1"/>
          <p:nvPr/>
        </p:nvSpPr>
        <p:spPr>
          <a:xfrm>
            <a:off x="6510271" y="3947967"/>
            <a:ext cx="2281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ru-RU" kern="1200" dirty="0">
                <a:solidFill>
                  <a:schemeClr val="tx1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Досрочное прекращение полномочий депутата ЖК КР</a:t>
            </a:r>
          </a:p>
        </p:txBody>
      </p:sp>
    </p:spTree>
    <p:extLst>
      <p:ext uri="{BB962C8B-B14F-4D97-AF65-F5344CB8AC3E}">
        <p14:creationId xmlns:p14="http://schemas.microsoft.com/office/powerpoint/2010/main" val="3353728657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966</Words>
  <Application>Microsoft Office PowerPoint</Application>
  <PresentationFormat>Экран (16:9)</PresentationFormat>
  <Paragraphs>169</Paragraphs>
  <Slides>24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Arvo</vt:lpstr>
      <vt:lpstr>Calibri</vt:lpstr>
      <vt:lpstr>Calibri Light</vt:lpstr>
      <vt:lpstr>Noto Sans</vt:lpstr>
      <vt:lpstr>Noto Sans Disp ExtBd</vt:lpstr>
      <vt:lpstr>Open Sans</vt:lpstr>
      <vt:lpstr>Roboto Condensed</vt:lpstr>
      <vt:lpstr>Roboto Condensed Light</vt:lpstr>
      <vt:lpstr>Times New Roman</vt:lpstr>
      <vt:lpstr>Trebuchet MS</vt:lpstr>
      <vt:lpstr>Salerio template</vt:lpstr>
      <vt:lpstr>Споры рассматриваемые избирательными комиссиями (конституционно-правовая ответственность)</vt:lpstr>
      <vt:lpstr>  СУБЪЕКТЫ ОБРАЩЕНИЙ, С ЗАЯВЛЕНИЯМИ (ЖАЛОБАМИ) В ИЗБИРАТЕЛЬНЫЕ КОМИССИИ  </vt:lpstr>
      <vt:lpstr>Презентация PowerPoint</vt:lpstr>
      <vt:lpstr>Презентация PowerPoint</vt:lpstr>
      <vt:lpstr>ПО РЕЗУЛЬТАТАМ РАССМОТРЕНИЯ ЖАЛОБЫ, ЗАЯВЛЕНИЯ ИК МОЖЕТ ПРИВЛЕЧЬ: </vt:lpstr>
      <vt:lpstr>Особенности конституционно-правовой ответственности </vt:lpstr>
      <vt:lpstr>Особенности конституционно-правовой ответственности </vt:lpstr>
      <vt:lpstr>Особенности конституционно-правовой ответственности </vt:lpstr>
      <vt:lpstr>Презентация PowerPoint</vt:lpstr>
      <vt:lpstr>Меры ответственности в отношении кандидатов/политических партий: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ЗАЯВЛЕНИЕ ДОЛЖНО СОДЕРЖАТЬ СЛЕДУЮЩЕЕ:</vt:lpstr>
      <vt:lpstr>ДОКАЗАТЕЛЬСТВОМ МОГУТ СЛУЖИТЬ</vt:lpstr>
      <vt:lpstr>Сроки подачи жалоб, заявлений в избирательные комиссии </vt:lpstr>
      <vt:lpstr>Презентация PowerPoint</vt:lpstr>
      <vt:lpstr>Презентация PowerPoint</vt:lpstr>
      <vt:lpstr>Презентация PowerPoint</vt:lpstr>
      <vt:lpstr>   Порядок обжалования решения избирательной комиссии   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Споры рассматриваемые избирательными комиссиями</dc:title>
  <dc:creator>User</dc:creator>
  <cp:lastModifiedBy>LENOVO</cp:lastModifiedBy>
  <cp:revision>64</cp:revision>
  <dcterms:modified xsi:type="dcterms:W3CDTF">2020-08-26T11:05:30Z</dcterms:modified>
</cp:coreProperties>
</file>